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5" r:id="rId1"/>
  </p:sldMasterIdLst>
  <p:notesMasterIdLst>
    <p:notesMasterId r:id="rId51"/>
  </p:notesMasterIdLst>
  <p:sldIdLst>
    <p:sldId id="256" r:id="rId2"/>
    <p:sldId id="423" r:id="rId3"/>
    <p:sldId id="341" r:id="rId4"/>
    <p:sldId id="340" r:id="rId5"/>
    <p:sldId id="270" r:id="rId6"/>
    <p:sldId id="292" r:id="rId7"/>
    <p:sldId id="401" r:id="rId8"/>
    <p:sldId id="402" r:id="rId9"/>
    <p:sldId id="424" r:id="rId10"/>
    <p:sldId id="400" r:id="rId11"/>
    <p:sldId id="294" r:id="rId12"/>
    <p:sldId id="296" r:id="rId13"/>
    <p:sldId id="438" r:id="rId14"/>
    <p:sldId id="393" r:id="rId15"/>
    <p:sldId id="421" r:id="rId16"/>
    <p:sldId id="406" r:id="rId17"/>
    <p:sldId id="425" r:id="rId18"/>
    <p:sldId id="407" r:id="rId19"/>
    <p:sldId id="408" r:id="rId20"/>
    <p:sldId id="409" r:id="rId21"/>
    <p:sldId id="430" r:id="rId22"/>
    <p:sldId id="410" r:id="rId23"/>
    <p:sldId id="411" r:id="rId24"/>
    <p:sldId id="412" r:id="rId25"/>
    <p:sldId id="431" r:id="rId26"/>
    <p:sldId id="413" r:id="rId27"/>
    <p:sldId id="414" r:id="rId28"/>
    <p:sldId id="434" r:id="rId29"/>
    <p:sldId id="435" r:id="rId30"/>
    <p:sldId id="436" r:id="rId31"/>
    <p:sldId id="437" r:id="rId32"/>
    <p:sldId id="418" r:id="rId33"/>
    <p:sldId id="433" r:id="rId34"/>
    <p:sldId id="419" r:id="rId35"/>
    <p:sldId id="420" r:id="rId36"/>
    <p:sldId id="354" r:id="rId37"/>
    <p:sldId id="396" r:id="rId38"/>
    <p:sldId id="403" r:id="rId39"/>
    <p:sldId id="389" r:id="rId40"/>
    <p:sldId id="439" r:id="rId41"/>
    <p:sldId id="391" r:id="rId42"/>
    <p:sldId id="392" r:id="rId43"/>
    <p:sldId id="397" r:id="rId44"/>
    <p:sldId id="324" r:id="rId45"/>
    <p:sldId id="426" r:id="rId46"/>
    <p:sldId id="427" r:id="rId47"/>
    <p:sldId id="428" r:id="rId48"/>
    <p:sldId id="398" r:id="rId49"/>
    <p:sldId id="323" r:id="rId50"/>
  </p:sldIdLst>
  <p:sldSz cx="9906000" cy="6858000" type="A4"/>
  <p:notesSz cx="6797675" cy="9926638"/>
  <p:defaultTextStyle>
    <a:defPPr marL="0" marR="0" indent="0" algn="l" defTabSz="402336" rtl="0" fontAlgn="auto" latinLnBrk="1" hangingPunct="0">
      <a:lnSpc>
        <a:spcPct val="100000"/>
      </a:lnSpc>
      <a:spcBef>
        <a:spcPts val="0"/>
      </a:spcBef>
      <a:spcAft>
        <a:spcPts val="0"/>
      </a:spcAft>
      <a:buClrTx/>
      <a:buSzTx/>
      <a:buFontTx/>
      <a:buNone/>
      <a:tabLst/>
      <a:defRPr kumimoji="0" sz="800" b="0" i="0" u="none" strike="noStrike" cap="none" spc="0" normalizeH="0" baseline="0">
        <a:ln>
          <a:noFill/>
        </a:ln>
        <a:solidFill>
          <a:srgbClr val="000000"/>
        </a:solidFill>
        <a:effectLst/>
        <a:uFillTx/>
      </a:defRPr>
    </a:defPPr>
    <a:lvl1pPr marL="0" marR="0" indent="0" algn="l" defTabSz="361474" rtl="0" fontAlgn="auto" latinLnBrk="0" hangingPunct="0">
      <a:lnSpc>
        <a:spcPct val="100000"/>
      </a:lnSpc>
      <a:spcBef>
        <a:spcPts val="0"/>
      </a:spcBef>
      <a:spcAft>
        <a:spcPts val="0"/>
      </a:spcAft>
      <a:buClrTx/>
      <a:buSzTx/>
      <a:buFontTx/>
      <a:buNone/>
      <a:tabLst/>
      <a:defRPr kumimoji="0" sz="600" b="0" i="0" u="none" strike="noStrike" cap="none" spc="-12" normalizeH="0" baseline="0">
        <a:ln>
          <a:noFill/>
        </a:ln>
        <a:solidFill>
          <a:srgbClr val="535353"/>
        </a:solidFill>
        <a:effectLst/>
        <a:uFillTx/>
        <a:latin typeface="+mn-lt"/>
        <a:ea typeface="+mn-ea"/>
        <a:cs typeface="+mn-cs"/>
        <a:sym typeface="Gill Sans Light"/>
      </a:defRPr>
    </a:lvl1pPr>
    <a:lvl2pPr marL="0" marR="0" indent="0" algn="l" defTabSz="361474" rtl="0" fontAlgn="auto" latinLnBrk="0" hangingPunct="0">
      <a:lnSpc>
        <a:spcPct val="100000"/>
      </a:lnSpc>
      <a:spcBef>
        <a:spcPts val="0"/>
      </a:spcBef>
      <a:spcAft>
        <a:spcPts val="0"/>
      </a:spcAft>
      <a:buClrTx/>
      <a:buSzTx/>
      <a:buFontTx/>
      <a:buNone/>
      <a:tabLst/>
      <a:defRPr kumimoji="0" sz="600" b="0" i="0" u="none" strike="noStrike" cap="none" spc="-12" normalizeH="0" baseline="0">
        <a:ln>
          <a:noFill/>
        </a:ln>
        <a:solidFill>
          <a:srgbClr val="535353"/>
        </a:solidFill>
        <a:effectLst/>
        <a:uFillTx/>
        <a:latin typeface="+mn-lt"/>
        <a:ea typeface="+mn-ea"/>
        <a:cs typeface="+mn-cs"/>
        <a:sym typeface="Gill Sans Light"/>
      </a:defRPr>
    </a:lvl2pPr>
    <a:lvl3pPr marL="0" marR="0" indent="0" algn="l" defTabSz="361474" rtl="0" fontAlgn="auto" latinLnBrk="0" hangingPunct="0">
      <a:lnSpc>
        <a:spcPct val="100000"/>
      </a:lnSpc>
      <a:spcBef>
        <a:spcPts val="0"/>
      </a:spcBef>
      <a:spcAft>
        <a:spcPts val="0"/>
      </a:spcAft>
      <a:buClrTx/>
      <a:buSzTx/>
      <a:buFontTx/>
      <a:buNone/>
      <a:tabLst/>
      <a:defRPr kumimoji="0" sz="600" b="0" i="0" u="none" strike="noStrike" cap="none" spc="-12" normalizeH="0" baseline="0">
        <a:ln>
          <a:noFill/>
        </a:ln>
        <a:solidFill>
          <a:srgbClr val="535353"/>
        </a:solidFill>
        <a:effectLst/>
        <a:uFillTx/>
        <a:latin typeface="+mn-lt"/>
        <a:ea typeface="+mn-ea"/>
        <a:cs typeface="+mn-cs"/>
        <a:sym typeface="Gill Sans Light"/>
      </a:defRPr>
    </a:lvl3pPr>
    <a:lvl4pPr marL="0" marR="0" indent="0" algn="l" defTabSz="361474" rtl="0" fontAlgn="auto" latinLnBrk="0" hangingPunct="0">
      <a:lnSpc>
        <a:spcPct val="100000"/>
      </a:lnSpc>
      <a:spcBef>
        <a:spcPts val="0"/>
      </a:spcBef>
      <a:spcAft>
        <a:spcPts val="0"/>
      </a:spcAft>
      <a:buClrTx/>
      <a:buSzTx/>
      <a:buFontTx/>
      <a:buNone/>
      <a:tabLst/>
      <a:defRPr kumimoji="0" sz="600" b="0" i="0" u="none" strike="noStrike" cap="none" spc="-12" normalizeH="0" baseline="0">
        <a:ln>
          <a:noFill/>
        </a:ln>
        <a:solidFill>
          <a:srgbClr val="535353"/>
        </a:solidFill>
        <a:effectLst/>
        <a:uFillTx/>
        <a:latin typeface="+mn-lt"/>
        <a:ea typeface="+mn-ea"/>
        <a:cs typeface="+mn-cs"/>
        <a:sym typeface="Gill Sans Light"/>
      </a:defRPr>
    </a:lvl4pPr>
    <a:lvl5pPr marL="0" marR="0" indent="0" algn="l" defTabSz="361474" rtl="0" fontAlgn="auto" latinLnBrk="0" hangingPunct="0">
      <a:lnSpc>
        <a:spcPct val="100000"/>
      </a:lnSpc>
      <a:spcBef>
        <a:spcPts val="0"/>
      </a:spcBef>
      <a:spcAft>
        <a:spcPts val="0"/>
      </a:spcAft>
      <a:buClrTx/>
      <a:buSzTx/>
      <a:buFontTx/>
      <a:buNone/>
      <a:tabLst/>
      <a:defRPr kumimoji="0" sz="600" b="0" i="0" u="none" strike="noStrike" cap="none" spc="-12" normalizeH="0" baseline="0">
        <a:ln>
          <a:noFill/>
        </a:ln>
        <a:solidFill>
          <a:srgbClr val="535353"/>
        </a:solidFill>
        <a:effectLst/>
        <a:uFillTx/>
        <a:latin typeface="+mn-lt"/>
        <a:ea typeface="+mn-ea"/>
        <a:cs typeface="+mn-cs"/>
        <a:sym typeface="Gill Sans Light"/>
      </a:defRPr>
    </a:lvl5pPr>
    <a:lvl6pPr marL="0" marR="0" indent="0" algn="l" defTabSz="361474" rtl="0" fontAlgn="auto" latinLnBrk="0" hangingPunct="0">
      <a:lnSpc>
        <a:spcPct val="100000"/>
      </a:lnSpc>
      <a:spcBef>
        <a:spcPts val="0"/>
      </a:spcBef>
      <a:spcAft>
        <a:spcPts val="0"/>
      </a:spcAft>
      <a:buClrTx/>
      <a:buSzTx/>
      <a:buFontTx/>
      <a:buNone/>
      <a:tabLst/>
      <a:defRPr kumimoji="0" sz="600" b="0" i="0" u="none" strike="noStrike" cap="none" spc="-12" normalizeH="0" baseline="0">
        <a:ln>
          <a:noFill/>
        </a:ln>
        <a:solidFill>
          <a:srgbClr val="535353"/>
        </a:solidFill>
        <a:effectLst/>
        <a:uFillTx/>
        <a:latin typeface="+mn-lt"/>
        <a:ea typeface="+mn-ea"/>
        <a:cs typeface="+mn-cs"/>
        <a:sym typeface="Gill Sans Light"/>
      </a:defRPr>
    </a:lvl6pPr>
    <a:lvl7pPr marL="0" marR="0" indent="0" algn="l" defTabSz="361474" rtl="0" fontAlgn="auto" latinLnBrk="0" hangingPunct="0">
      <a:lnSpc>
        <a:spcPct val="100000"/>
      </a:lnSpc>
      <a:spcBef>
        <a:spcPts val="0"/>
      </a:spcBef>
      <a:spcAft>
        <a:spcPts val="0"/>
      </a:spcAft>
      <a:buClrTx/>
      <a:buSzTx/>
      <a:buFontTx/>
      <a:buNone/>
      <a:tabLst/>
      <a:defRPr kumimoji="0" sz="600" b="0" i="0" u="none" strike="noStrike" cap="none" spc="-12" normalizeH="0" baseline="0">
        <a:ln>
          <a:noFill/>
        </a:ln>
        <a:solidFill>
          <a:srgbClr val="535353"/>
        </a:solidFill>
        <a:effectLst/>
        <a:uFillTx/>
        <a:latin typeface="+mn-lt"/>
        <a:ea typeface="+mn-ea"/>
        <a:cs typeface="+mn-cs"/>
        <a:sym typeface="Gill Sans Light"/>
      </a:defRPr>
    </a:lvl7pPr>
    <a:lvl8pPr marL="0" marR="0" indent="0" algn="l" defTabSz="361474" rtl="0" fontAlgn="auto" latinLnBrk="0" hangingPunct="0">
      <a:lnSpc>
        <a:spcPct val="100000"/>
      </a:lnSpc>
      <a:spcBef>
        <a:spcPts val="0"/>
      </a:spcBef>
      <a:spcAft>
        <a:spcPts val="0"/>
      </a:spcAft>
      <a:buClrTx/>
      <a:buSzTx/>
      <a:buFontTx/>
      <a:buNone/>
      <a:tabLst/>
      <a:defRPr kumimoji="0" sz="600" b="0" i="0" u="none" strike="noStrike" cap="none" spc="-12" normalizeH="0" baseline="0">
        <a:ln>
          <a:noFill/>
        </a:ln>
        <a:solidFill>
          <a:srgbClr val="535353"/>
        </a:solidFill>
        <a:effectLst/>
        <a:uFillTx/>
        <a:latin typeface="+mn-lt"/>
        <a:ea typeface="+mn-ea"/>
        <a:cs typeface="+mn-cs"/>
        <a:sym typeface="Gill Sans Light"/>
      </a:defRPr>
    </a:lvl8pPr>
    <a:lvl9pPr marL="0" marR="0" indent="0" algn="l" defTabSz="361474" rtl="0" fontAlgn="auto" latinLnBrk="0" hangingPunct="0">
      <a:lnSpc>
        <a:spcPct val="100000"/>
      </a:lnSpc>
      <a:spcBef>
        <a:spcPts val="0"/>
      </a:spcBef>
      <a:spcAft>
        <a:spcPts val="0"/>
      </a:spcAft>
      <a:buClrTx/>
      <a:buSzTx/>
      <a:buFontTx/>
      <a:buNone/>
      <a:tabLst/>
      <a:defRPr kumimoji="0" sz="600" b="0" i="0" u="none" strike="noStrike" cap="none" spc="-12" normalizeH="0" baseline="0">
        <a:ln>
          <a:noFill/>
        </a:ln>
        <a:solidFill>
          <a:srgbClr val="535353"/>
        </a:solidFill>
        <a:effectLst/>
        <a:uFillTx/>
        <a:latin typeface="+mn-lt"/>
        <a:ea typeface="+mn-ea"/>
        <a:cs typeface="+mn-cs"/>
        <a:sym typeface="Gill Sans Light"/>
      </a:defRPr>
    </a:lvl9pPr>
  </p:defaultTextStyle>
  <p:extLst>
    <p:ext uri="{EFAFB233-063F-42B5-8137-9DF3F51BA10A}">
      <p15:sldGuideLst xmlns:p15="http://schemas.microsoft.com/office/powerpoint/2012/main">
        <p15:guide id="3" orient="horz" pos="73" userDrawn="1">
          <p15:clr>
            <a:srgbClr val="A4A3A4"/>
          </p15:clr>
        </p15:guide>
        <p15:guide id="4"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BK ekin" initials="Be" lastIdx="1" clrIdx="0"/>
  <p:cmAuthor id="2" name="Elixabet Azpiroz Atxukarro" initials="EA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07A3BD"/>
    <a:srgbClr val="FFFFFF"/>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b="off" i="off">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satOff val="1848"/>
              <a:lumOff val="-15262"/>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firstRow>
  </a:tblStyle>
  <a:tblStyle styleId="{CF821DB8-F4EB-4A41-A1BA-3FCAFE7338EE}" styleName="">
    <a:tblBg/>
    <a:wholeTbl>
      <a:tcTxStyle b="off" i="off">
        <a:fontRef idx="minor">
          <a:srgbClr val="5A5F5E"/>
        </a:fontRef>
        <a:srgbClr val="5A5F5E"/>
      </a:tcTxStyle>
      <a:tcStyle>
        <a:tcBdr>
          <a:left>
            <a:ln w="0" cap="flat">
              <a:noFill/>
              <a:miter lim="400000"/>
            </a:ln>
          </a:left>
          <a:right>
            <a:ln w="0" cap="flat">
              <a:noFill/>
              <a:miter lim="400000"/>
            </a:ln>
          </a:right>
          <a:top>
            <a:ln w="0" cap="flat">
              <a:noFill/>
              <a:miter lim="400000"/>
            </a:ln>
          </a:top>
          <a:bottom>
            <a:ln w="0" cap="flat">
              <a:noFill/>
              <a:miter lim="400000"/>
            </a:ln>
          </a:bottom>
          <a:insideH>
            <a:ln w="0" cap="flat">
              <a:noFill/>
              <a:miter lim="400000"/>
            </a:ln>
          </a:insideH>
          <a:insideV>
            <a:ln w="0" cap="flat">
              <a:noFill/>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EBEBEB"/>
          </a:solidFill>
        </a:fill>
      </a:tcStyle>
    </a:band2H>
    <a:firstCo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75" autoAdjust="0"/>
    <p:restoredTop sz="98169" autoAdjust="0"/>
  </p:normalViewPr>
  <p:slideViewPr>
    <p:cSldViewPr>
      <p:cViewPr varScale="1">
        <p:scale>
          <a:sx n="111" d="100"/>
          <a:sy n="111" d="100"/>
        </p:scale>
        <p:origin x="1674" y="102"/>
      </p:cViewPr>
      <p:guideLst>
        <p:guide orient="horz" pos="73"/>
        <p:guide pos="3120"/>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711200" y="744538"/>
            <a:ext cx="5375275" cy="3722687"/>
          </a:xfrm>
          <a:prstGeom prst="rect">
            <a:avLst/>
          </a:prstGeom>
        </p:spPr>
        <p:txBody>
          <a:bodyPr lIns="95562" tIns="47780" rIns="95562" bIns="47780"/>
          <a:lstStyle/>
          <a:p>
            <a:endParaRPr dirty="0"/>
          </a:p>
        </p:txBody>
      </p:sp>
      <p:sp>
        <p:nvSpPr>
          <p:cNvPr id="117" name="Shape 117"/>
          <p:cNvSpPr>
            <a:spLocks noGrp="1"/>
          </p:cNvSpPr>
          <p:nvPr>
            <p:ph type="body" sz="quarter" idx="1"/>
          </p:nvPr>
        </p:nvSpPr>
        <p:spPr>
          <a:xfrm>
            <a:off x="906357" y="4715155"/>
            <a:ext cx="4984962" cy="4466987"/>
          </a:xfrm>
          <a:prstGeom prst="rect">
            <a:avLst/>
          </a:prstGeom>
        </p:spPr>
        <p:txBody>
          <a:bodyPr lIns="95562" tIns="47780" rIns="95562" bIns="47780"/>
          <a:lstStyle/>
          <a:p>
            <a:endParaRPr/>
          </a:p>
        </p:txBody>
      </p:sp>
    </p:spTree>
    <p:extLst>
      <p:ext uri="{BB962C8B-B14F-4D97-AF65-F5344CB8AC3E}">
        <p14:creationId xmlns:p14="http://schemas.microsoft.com/office/powerpoint/2010/main" val="38832106"/>
      </p:ext>
    </p:extLst>
  </p:cSld>
  <p:clrMap bg1="lt1" tx1="dk1" bg2="lt2" tx2="dk2" accent1="accent1" accent2="accent2" accent3="accent3" accent4="accent4" accent5="accent5" accent6="accent6" hlink="hlink" folHlink="folHlink"/>
  <p:notesStyle>
    <a:lvl1pPr defTabSz="201168" latinLnBrk="0">
      <a:lnSpc>
        <a:spcPct val="117999"/>
      </a:lnSpc>
      <a:defRPr sz="1000">
        <a:latin typeface="Helvetica Neue"/>
        <a:ea typeface="Helvetica Neue"/>
        <a:cs typeface="Helvetica Neue"/>
        <a:sym typeface="Helvetica Neue"/>
      </a:defRPr>
    </a:lvl1pPr>
    <a:lvl2pPr indent="100584" defTabSz="201168" latinLnBrk="0">
      <a:lnSpc>
        <a:spcPct val="117999"/>
      </a:lnSpc>
      <a:defRPr sz="1000">
        <a:latin typeface="Helvetica Neue"/>
        <a:ea typeface="Helvetica Neue"/>
        <a:cs typeface="Helvetica Neue"/>
        <a:sym typeface="Helvetica Neue"/>
      </a:defRPr>
    </a:lvl2pPr>
    <a:lvl3pPr indent="201168" defTabSz="201168" latinLnBrk="0">
      <a:lnSpc>
        <a:spcPct val="117999"/>
      </a:lnSpc>
      <a:defRPr sz="1000">
        <a:latin typeface="Helvetica Neue"/>
        <a:ea typeface="Helvetica Neue"/>
        <a:cs typeface="Helvetica Neue"/>
        <a:sym typeface="Helvetica Neue"/>
      </a:defRPr>
    </a:lvl3pPr>
    <a:lvl4pPr indent="301752" defTabSz="201168" latinLnBrk="0">
      <a:lnSpc>
        <a:spcPct val="117999"/>
      </a:lnSpc>
      <a:defRPr sz="1000">
        <a:latin typeface="Helvetica Neue"/>
        <a:ea typeface="Helvetica Neue"/>
        <a:cs typeface="Helvetica Neue"/>
        <a:sym typeface="Helvetica Neue"/>
      </a:defRPr>
    </a:lvl4pPr>
    <a:lvl5pPr indent="402336" defTabSz="201168" latinLnBrk="0">
      <a:lnSpc>
        <a:spcPct val="117999"/>
      </a:lnSpc>
      <a:defRPr sz="1000">
        <a:latin typeface="Helvetica Neue"/>
        <a:ea typeface="Helvetica Neue"/>
        <a:cs typeface="Helvetica Neue"/>
        <a:sym typeface="Helvetica Neue"/>
      </a:defRPr>
    </a:lvl5pPr>
    <a:lvl6pPr indent="502920" defTabSz="201168" latinLnBrk="0">
      <a:lnSpc>
        <a:spcPct val="117999"/>
      </a:lnSpc>
      <a:defRPr sz="1000">
        <a:latin typeface="Helvetica Neue"/>
        <a:ea typeface="Helvetica Neue"/>
        <a:cs typeface="Helvetica Neue"/>
        <a:sym typeface="Helvetica Neue"/>
      </a:defRPr>
    </a:lvl6pPr>
    <a:lvl7pPr indent="603504" defTabSz="201168" latinLnBrk="0">
      <a:lnSpc>
        <a:spcPct val="117999"/>
      </a:lnSpc>
      <a:defRPr sz="1000">
        <a:latin typeface="Helvetica Neue"/>
        <a:ea typeface="Helvetica Neue"/>
        <a:cs typeface="Helvetica Neue"/>
        <a:sym typeface="Helvetica Neue"/>
      </a:defRPr>
    </a:lvl7pPr>
    <a:lvl8pPr indent="704088" defTabSz="201168" latinLnBrk="0">
      <a:lnSpc>
        <a:spcPct val="117999"/>
      </a:lnSpc>
      <a:defRPr sz="1000">
        <a:latin typeface="Helvetica Neue"/>
        <a:ea typeface="Helvetica Neue"/>
        <a:cs typeface="Helvetica Neue"/>
        <a:sym typeface="Helvetica Neue"/>
      </a:defRPr>
    </a:lvl8pPr>
    <a:lvl9pPr indent="804672" defTabSz="201168" latinLnBrk="0">
      <a:lnSpc>
        <a:spcPct val="117999"/>
      </a:lnSpc>
      <a:defRPr sz="10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423152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33083396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564F4CD-D30C-4C22-861B-06C9C6434CE2}"/>
              </a:ext>
            </a:extLst>
          </p:cNvPr>
          <p:cNvPicPr>
            <a:picLocks noChangeAspect="1"/>
          </p:cNvPicPr>
          <p:nvPr userDrawn="1"/>
        </p:nvPicPr>
        <p:blipFill>
          <a:blip r:embed="rId2"/>
          <a:stretch>
            <a:fillRect/>
          </a:stretch>
        </p:blipFill>
        <p:spPr>
          <a:xfrm>
            <a:off x="6585471" y="116632"/>
            <a:ext cx="3191817" cy="405928"/>
          </a:xfrm>
          <a:prstGeom prst="rect">
            <a:avLst/>
          </a:prstGeom>
        </p:spPr>
      </p:pic>
      <p:sp>
        <p:nvSpPr>
          <p:cNvPr id="4" name="Rectángulo 3">
            <a:extLst>
              <a:ext uri="{FF2B5EF4-FFF2-40B4-BE49-F238E27FC236}">
                <a16:creationId xmlns:a16="http://schemas.microsoft.com/office/drawing/2014/main" id="{75A0F491-88F6-4862-AAA5-2ED01819DE9E}"/>
              </a:ext>
            </a:extLst>
          </p:cNvPr>
          <p:cNvSpPr/>
          <p:nvPr userDrawn="1"/>
        </p:nvSpPr>
        <p:spPr>
          <a:xfrm>
            <a:off x="6348775" y="6597352"/>
            <a:ext cx="3284745" cy="230832"/>
          </a:xfrm>
          <a:prstGeom prst="rect">
            <a:avLst/>
          </a:prstGeom>
          <a:noFill/>
          <a:ln>
            <a:noFill/>
          </a:ln>
        </p:spPr>
        <p:txBody>
          <a:bodyPr spcFirstLastPara="1" wrap="square" lIns="91425" tIns="45700" rIns="91425" bIns="45700" anchor="ctr" anchorCtr="0">
            <a:noAutofit/>
          </a:bodyPr>
          <a:lstStyle/>
          <a:p>
            <a:pPr lvl="0" algn="ctr"/>
            <a:r>
              <a:rPr lang="es-ES" sz="800" dirty="0">
                <a:solidFill>
                  <a:schemeClr val="bg1">
                    <a:lumMod val="50000"/>
                  </a:schemeClr>
                </a:solidFill>
                <a:latin typeface="Arial"/>
                <a:ea typeface="Times New Roman" panose="02020603050405020304" pitchFamily="18" charset="0"/>
                <a:cs typeface="Arial"/>
              </a:rPr>
              <a:t>ESPERIMENTAZIOA ETA TRANSFERENTZIA </a:t>
            </a:r>
            <a:r>
              <a:rPr lang="es-ES" sz="800" dirty="0" err="1">
                <a:solidFill>
                  <a:schemeClr val="bg1">
                    <a:lumMod val="50000"/>
                  </a:schemeClr>
                </a:solidFill>
                <a:latin typeface="Arial"/>
                <a:ea typeface="Times New Roman" panose="02020603050405020304" pitchFamily="18" charset="0"/>
                <a:cs typeface="Arial"/>
              </a:rPr>
              <a:t>ilab</a:t>
            </a:r>
            <a:r>
              <a:rPr lang="es-ES" sz="800" dirty="0">
                <a:solidFill>
                  <a:schemeClr val="bg1">
                    <a:lumMod val="50000"/>
                  </a:schemeClr>
                </a:solidFill>
                <a:latin typeface="Arial"/>
                <a:ea typeface="Times New Roman" panose="02020603050405020304" pitchFamily="18" charset="0"/>
                <a:cs typeface="Arial"/>
              </a:rPr>
              <a:t> OGP Euskadi</a:t>
            </a:r>
          </a:p>
        </p:txBody>
      </p:sp>
      <p:sp>
        <p:nvSpPr>
          <p:cNvPr id="5" name="Google Shape;10;p1">
            <a:extLst>
              <a:ext uri="{FF2B5EF4-FFF2-40B4-BE49-F238E27FC236}">
                <a16:creationId xmlns:a16="http://schemas.microsoft.com/office/drawing/2014/main" id="{0664A83A-24FC-4F97-AD92-FFB25412498C}"/>
              </a:ext>
            </a:extLst>
          </p:cNvPr>
          <p:cNvSpPr/>
          <p:nvPr userDrawn="1"/>
        </p:nvSpPr>
        <p:spPr>
          <a:xfrm>
            <a:off x="9345488" y="6625883"/>
            <a:ext cx="431800" cy="17796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s-ES" sz="800" b="0" i="0" u="none" strike="noStrike" cap="none">
                <a:solidFill>
                  <a:schemeClr val="bg1">
                    <a:lumMod val="50000"/>
                  </a:schemeClr>
                </a:solidFill>
                <a:latin typeface="Arial"/>
                <a:ea typeface="Arial"/>
                <a:cs typeface="Arial"/>
                <a:sym typeface="Arial"/>
              </a:rPr>
              <a:t>‹zk.›</a:t>
            </a:fld>
            <a:endParaRPr sz="800" b="0" i="0" u="none" strike="noStrike" cap="none" dirty="0">
              <a:solidFill>
                <a:schemeClr val="bg1">
                  <a:lumMod val="50000"/>
                </a:schemeClr>
              </a:solidFill>
              <a:latin typeface="Arial"/>
              <a:ea typeface="Arial"/>
              <a:cs typeface="Arial"/>
              <a:sym typeface="Arial"/>
            </a:endParaRPr>
          </a:p>
        </p:txBody>
      </p:sp>
    </p:spTree>
    <p:extLst>
      <p:ext uri="{BB962C8B-B14F-4D97-AF65-F5344CB8AC3E}">
        <p14:creationId xmlns:p14="http://schemas.microsoft.com/office/powerpoint/2010/main" val="383322722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4763763"/>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5.svg"/><Relationship Id="rId3" Type="http://schemas.openxmlformats.org/officeDocument/2006/relationships/image" Target="../media/image25.svg"/><Relationship Id="rId7" Type="http://schemas.openxmlformats.org/officeDocument/2006/relationships/image" Target="../media/image29.svg"/><Relationship Id="rId12" Type="http://schemas.openxmlformats.org/officeDocument/2006/relationships/image" Target="../media/image29.png"/><Relationship Id="rId17" Type="http://schemas.openxmlformats.org/officeDocument/2006/relationships/image" Target="../media/image16.png"/><Relationship Id="rId2" Type="http://schemas.openxmlformats.org/officeDocument/2006/relationships/image" Target="../media/image24.png"/><Relationship Id="rId16"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33.svg"/><Relationship Id="rId5" Type="http://schemas.openxmlformats.org/officeDocument/2006/relationships/image" Target="../media/image27.svg"/><Relationship Id="rId15" Type="http://schemas.openxmlformats.org/officeDocument/2006/relationships/image" Target="../media/image31.png"/><Relationship Id="rId10" Type="http://schemas.openxmlformats.org/officeDocument/2006/relationships/image" Target="../media/image28.png"/><Relationship Id="rId4" Type="http://schemas.openxmlformats.org/officeDocument/2006/relationships/image" Target="../media/image25.png"/><Relationship Id="rId9" Type="http://schemas.openxmlformats.org/officeDocument/2006/relationships/image" Target="../media/image31.svg"/><Relationship Id="rId1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28.png"/><Relationship Id="rId3" Type="http://schemas.openxmlformats.org/officeDocument/2006/relationships/image" Target="../media/image25.svg"/><Relationship Id="rId7" Type="http://schemas.openxmlformats.org/officeDocument/2006/relationships/image" Target="../media/image29.svg"/><Relationship Id="rId12" Type="http://schemas.openxmlformats.org/officeDocument/2006/relationships/image" Target="../media/image35.svg"/><Relationship Id="rId17" Type="http://schemas.openxmlformats.org/officeDocument/2006/relationships/image" Target="../media/image17.png"/><Relationship Id="rId2" Type="http://schemas.openxmlformats.org/officeDocument/2006/relationships/image" Target="../media/image37.png"/><Relationship Id="rId16" Type="http://schemas.openxmlformats.org/officeDocument/2006/relationships/image" Target="../media/image31.svg"/><Relationship Id="rId1" Type="http://schemas.openxmlformats.org/officeDocument/2006/relationships/slideLayout" Target="../slideLayouts/slideLayout1.xml"/><Relationship Id="rId6" Type="http://schemas.openxmlformats.org/officeDocument/2006/relationships/image" Target="../media/image38.png"/><Relationship Id="rId11" Type="http://schemas.openxmlformats.org/officeDocument/2006/relationships/image" Target="../media/image29.png"/><Relationship Id="rId5" Type="http://schemas.openxmlformats.org/officeDocument/2006/relationships/image" Target="../media/image27.svg"/><Relationship Id="rId15" Type="http://schemas.openxmlformats.org/officeDocument/2006/relationships/image" Target="../media/image27.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9.png"/><Relationship Id="rId14" Type="http://schemas.openxmlformats.org/officeDocument/2006/relationships/image" Target="../media/image33.sv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28.png"/><Relationship Id="rId3" Type="http://schemas.openxmlformats.org/officeDocument/2006/relationships/image" Target="../media/image25.svg"/><Relationship Id="rId7" Type="http://schemas.openxmlformats.org/officeDocument/2006/relationships/image" Target="../media/image29.svg"/><Relationship Id="rId12" Type="http://schemas.openxmlformats.org/officeDocument/2006/relationships/image" Target="../media/image35.svg"/><Relationship Id="rId17" Type="http://schemas.openxmlformats.org/officeDocument/2006/relationships/image" Target="../media/image40.jpeg"/><Relationship Id="rId2" Type="http://schemas.openxmlformats.org/officeDocument/2006/relationships/image" Target="../media/image44.png"/><Relationship Id="rId16" Type="http://schemas.openxmlformats.org/officeDocument/2006/relationships/image" Target="../media/image31.svg"/><Relationship Id="rId1" Type="http://schemas.openxmlformats.org/officeDocument/2006/relationships/slideLayout" Target="../slideLayouts/slideLayout1.xml"/><Relationship Id="rId6" Type="http://schemas.openxmlformats.org/officeDocument/2006/relationships/image" Target="../media/image38.png"/><Relationship Id="rId11" Type="http://schemas.openxmlformats.org/officeDocument/2006/relationships/image" Target="../media/image29.png"/><Relationship Id="rId5" Type="http://schemas.openxmlformats.org/officeDocument/2006/relationships/image" Target="../media/image27.svg"/><Relationship Id="rId15" Type="http://schemas.openxmlformats.org/officeDocument/2006/relationships/image" Target="../media/image27.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9.png"/><Relationship Id="rId14" Type="http://schemas.openxmlformats.org/officeDocument/2006/relationships/image" Target="../media/image33.svg"/></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33.svg"/><Relationship Id="rId3" Type="http://schemas.openxmlformats.org/officeDocument/2006/relationships/image" Target="../media/image25.svg"/><Relationship Id="rId7" Type="http://schemas.openxmlformats.org/officeDocument/2006/relationships/image" Target="../media/image29.svg"/><Relationship Id="rId12" Type="http://schemas.openxmlformats.org/officeDocument/2006/relationships/image" Target="../media/image28.png"/><Relationship Id="rId17" Type="http://schemas.openxmlformats.org/officeDocument/2006/relationships/image" Target="../media/image46.jpeg"/><Relationship Id="rId2" Type="http://schemas.openxmlformats.org/officeDocument/2006/relationships/image" Target="../media/image44.png"/><Relationship Id="rId16"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38.png"/><Relationship Id="rId11" Type="http://schemas.openxmlformats.org/officeDocument/2006/relationships/image" Target="../media/image35.svg"/><Relationship Id="rId5" Type="http://schemas.openxmlformats.org/officeDocument/2006/relationships/image" Target="../media/image27.svg"/><Relationship Id="rId15" Type="http://schemas.openxmlformats.org/officeDocument/2006/relationships/image" Target="../media/image31.svg"/><Relationship Id="rId10" Type="http://schemas.openxmlformats.org/officeDocument/2006/relationships/image" Target="../media/image29.png"/><Relationship Id="rId4" Type="http://schemas.openxmlformats.org/officeDocument/2006/relationships/image" Target="../media/image49.png"/><Relationship Id="rId9" Type="http://schemas.openxmlformats.org/officeDocument/2006/relationships/image" Target="../media/image31.png"/><Relationship Id="rId1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5" Type="http://schemas.openxmlformats.org/officeDocument/2006/relationships/image" Target="../media/image53.jpeg"/><Relationship Id="rId4" Type="http://schemas.openxmlformats.org/officeDocument/2006/relationships/image" Target="../media/image52.jpeg"/></Relationships>
</file>

<file path=ppt/slides/_rels/slide34.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5.svg"/><Relationship Id="rId18" Type="http://schemas.openxmlformats.org/officeDocument/2006/relationships/image" Target="../media/image20.jpeg"/><Relationship Id="rId3" Type="http://schemas.openxmlformats.org/officeDocument/2006/relationships/image" Target="../media/image44.png"/><Relationship Id="rId7" Type="http://schemas.openxmlformats.org/officeDocument/2006/relationships/image" Target="../media/image38.png"/><Relationship Id="rId12" Type="http://schemas.openxmlformats.org/officeDocument/2006/relationships/image" Target="../media/image29.png"/><Relationship Id="rId17" Type="http://schemas.openxmlformats.org/officeDocument/2006/relationships/image" Target="../media/image31.svg"/><Relationship Id="rId2" Type="http://schemas.openxmlformats.org/officeDocument/2006/relationships/notesSlide" Target="../notesSlides/notesSlide2.xml"/><Relationship Id="rId16"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7.svg"/><Relationship Id="rId11" Type="http://schemas.openxmlformats.org/officeDocument/2006/relationships/image" Target="../media/image31.png"/><Relationship Id="rId5" Type="http://schemas.openxmlformats.org/officeDocument/2006/relationships/image" Target="../media/image49.png"/><Relationship Id="rId15" Type="http://schemas.openxmlformats.org/officeDocument/2006/relationships/image" Target="../media/image33.svg"/><Relationship Id="rId10" Type="http://schemas.openxmlformats.org/officeDocument/2006/relationships/image" Target="../media/image39.png"/><Relationship Id="rId4" Type="http://schemas.openxmlformats.org/officeDocument/2006/relationships/image" Target="../media/image25.svg"/><Relationship Id="rId9" Type="http://schemas.openxmlformats.org/officeDocument/2006/relationships/image" Target="../media/image45.png"/><Relationship Id="rId1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1.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 name="Captura de pantalla 2018-04-23 a las 15.40.09.png" descr="Captura de pantalla 2018-04-23 a las 15.40.09.png"/>
          <p:cNvPicPr>
            <a:picLocks noChangeAspect="1"/>
          </p:cNvPicPr>
          <p:nvPr/>
        </p:nvPicPr>
        <p:blipFill>
          <a:blip r:embed="rId2"/>
          <a:stretch>
            <a:fillRect/>
          </a:stretch>
        </p:blipFill>
        <p:spPr>
          <a:xfrm>
            <a:off x="-3630" y="5157192"/>
            <a:ext cx="8341006" cy="759821"/>
          </a:xfrm>
          <a:prstGeom prst="rect">
            <a:avLst/>
          </a:prstGeom>
          <a:ln w="12700">
            <a:miter lim="400000"/>
          </a:ln>
        </p:spPr>
      </p:pic>
      <p:sp>
        <p:nvSpPr>
          <p:cNvPr id="6" name="grupo compromiso #1: estrategia de actuación">
            <a:extLst>
              <a:ext uri="{FF2B5EF4-FFF2-40B4-BE49-F238E27FC236}">
                <a16:creationId xmlns:a16="http://schemas.microsoft.com/office/drawing/2014/main" id="{2FE36CF8-68F8-4128-AC34-CE89AA7F7DEB}"/>
              </a:ext>
            </a:extLst>
          </p:cNvPr>
          <p:cNvSpPr txBox="1">
            <a:spLocks/>
          </p:cNvSpPr>
          <p:nvPr/>
        </p:nvSpPr>
        <p:spPr>
          <a:xfrm>
            <a:off x="547464" y="1994816"/>
            <a:ext cx="8940800" cy="316388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600"/>
              </a:spcAft>
            </a:pPr>
            <a:r>
              <a:rPr lang="eu-ES" sz="2000" spc="0" dirty="0"/>
              <a:t>OGP EUSKADI #3. konpromisoa </a:t>
            </a:r>
            <a:br>
              <a:rPr lang="eu-ES" sz="2000" spc="0" dirty="0"/>
            </a:br>
            <a:r>
              <a:rPr lang="eu-ES" sz="2000" b="1" spc="0" dirty="0">
                <a:solidFill>
                  <a:schemeClr val="accent6">
                    <a:lumMod val="75000"/>
                  </a:schemeClr>
                </a:solidFill>
              </a:rPr>
              <a:t>Herritarren parte-hartzearen </a:t>
            </a:r>
            <a:r>
              <a:rPr lang="eu-ES" sz="2000" b="1" spc="0" dirty="0" err="1">
                <a:solidFill>
                  <a:schemeClr val="accent6">
                    <a:lumMod val="75000"/>
                  </a:schemeClr>
                </a:solidFill>
              </a:rPr>
              <a:t>ilab</a:t>
            </a:r>
            <a:r>
              <a:rPr lang="eu-ES" sz="2000" b="1" spc="0" dirty="0">
                <a:solidFill>
                  <a:schemeClr val="accent6">
                    <a:lumMod val="75000"/>
                  </a:schemeClr>
                </a:solidFill>
              </a:rPr>
              <a:t>-a Euskadin</a:t>
            </a:r>
            <a:r>
              <a:rPr lang="eu-ES" sz="3600" b="1" spc="0" dirty="0"/>
              <a:t/>
            </a:r>
            <a:br>
              <a:rPr lang="eu-ES" sz="3600" b="1" spc="0" dirty="0"/>
            </a:br>
            <a:r>
              <a:rPr lang="eu-ES" sz="3600" b="1" spc="0" dirty="0"/>
              <a:t/>
            </a:r>
            <a:br>
              <a:rPr lang="eu-ES" sz="3600" b="1" spc="0" dirty="0"/>
            </a:br>
            <a:r>
              <a:rPr lang="eu-ES" sz="2400" spc="0" dirty="0"/>
              <a:t>Partaidetzazko aurrekontuak</a:t>
            </a:r>
            <a:r>
              <a:rPr lang="eu-ES" sz="2800" b="1" spc="0" dirty="0"/>
              <a:t/>
            </a:r>
            <a:br>
              <a:rPr lang="eu-ES" sz="2800" b="1" spc="0" dirty="0"/>
            </a:br>
            <a:r>
              <a:rPr lang="eu-ES" sz="2400" b="1" spc="0" dirty="0">
                <a:solidFill>
                  <a:schemeClr val="accent1">
                    <a:lumMod val="75000"/>
                  </a:schemeClr>
                </a:solidFill>
              </a:rPr>
              <a:t>Tokiko esperientzien analisia eta prozesuak diseinatzeko gakoak</a:t>
            </a:r>
          </a:p>
        </p:txBody>
      </p:sp>
      <p:pic>
        <p:nvPicPr>
          <p:cNvPr id="4" name="Imagen 3">
            <a:extLst>
              <a:ext uri="{FF2B5EF4-FFF2-40B4-BE49-F238E27FC236}">
                <a16:creationId xmlns:a16="http://schemas.microsoft.com/office/drawing/2014/main" id="{420ED500-5C93-45BC-8E6A-3F14C7A61143}"/>
              </a:ext>
            </a:extLst>
          </p:cNvPr>
          <p:cNvPicPr/>
          <p:nvPr/>
        </p:nvPicPr>
        <p:blipFill>
          <a:blip r:embed="rId3">
            <a:extLst>
              <a:ext uri="{28A0092B-C50C-407E-A947-70E740481C1C}">
                <a14:useLocalDpi xmlns:a14="http://schemas.microsoft.com/office/drawing/2010/main" val="0"/>
              </a:ext>
            </a:extLst>
          </a:blip>
          <a:stretch>
            <a:fillRect/>
          </a:stretch>
        </p:blipFill>
        <p:spPr>
          <a:xfrm>
            <a:off x="4088224" y="188913"/>
            <a:ext cx="5400040" cy="64897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B22F5BA-529D-417C-AD85-7E7B0AA87F3D}"/>
              </a:ext>
            </a:extLst>
          </p:cNvPr>
          <p:cNvSpPr/>
          <p:nvPr/>
        </p:nvSpPr>
        <p:spPr>
          <a:xfrm>
            <a:off x="0" y="0"/>
            <a:ext cx="365685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5600"/>
            <a:r>
              <a:rPr lang="eu-ES" sz="2800" dirty="0"/>
              <a:t>3. Metodologia </a:t>
            </a:r>
          </a:p>
          <a:p>
            <a:pPr marL="355600"/>
            <a:r>
              <a:rPr lang="eu-ES" sz="2800" dirty="0"/>
              <a:t>eta proiektuaren </a:t>
            </a:r>
          </a:p>
          <a:p>
            <a:pPr marL="355600"/>
            <a:r>
              <a:rPr lang="eu-ES" sz="2800" dirty="0"/>
              <a:t>irismena</a:t>
            </a:r>
          </a:p>
        </p:txBody>
      </p:sp>
      <p:pic>
        <p:nvPicPr>
          <p:cNvPr id="26626" name="Picture 2">
            <a:extLst>
              <a:ext uri="{FF2B5EF4-FFF2-40B4-BE49-F238E27FC236}">
                <a16:creationId xmlns:a16="http://schemas.microsoft.com/office/drawing/2014/main" id="{9C16B354-D6CA-48C0-8200-3D390BC93BC6}"/>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17296" y="5085184"/>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0839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91">
            <a:extLst>
              <a:ext uri="{FF2B5EF4-FFF2-40B4-BE49-F238E27FC236}">
                <a16:creationId xmlns:a16="http://schemas.microsoft.com/office/drawing/2014/main" id="{028E0D06-73D1-4A5C-A65B-A30335D17953}"/>
              </a:ext>
            </a:extLst>
          </p:cNvPr>
          <p:cNvSpPr txBox="1">
            <a:spLocks/>
          </p:cNvSpPr>
          <p:nvPr/>
        </p:nvSpPr>
        <p:spPr>
          <a:xfrm>
            <a:off x="560512" y="495977"/>
            <a:ext cx="8712968" cy="340735"/>
          </a:xfrm>
          <a:prstGeom prst="rect">
            <a:avLst/>
          </a:prstGeom>
        </p:spPr>
        <p:txBody>
          <a:bodyPr spcFirstLastPara="1" wrap="square" lIns="90000" tIns="46800" rIns="90000" bIns="46800" anchor="t" anchorCtr="0">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defTabSz="914400">
              <a:spcBef>
                <a:spcPts val="0"/>
              </a:spcBef>
              <a:spcAft>
                <a:spcPts val="0"/>
              </a:spcAft>
              <a:buClr>
                <a:srgbClr val="F67031"/>
              </a:buClr>
              <a:buSzPts val="3000"/>
            </a:pPr>
            <a:r>
              <a:rPr lang="eu-ES" sz="1600" b="1" dirty="0">
                <a:solidFill>
                  <a:schemeClr val="accent1">
                    <a:lumMod val="75000"/>
                  </a:schemeClr>
                </a:solidFill>
                <a:latin typeface="Arial" panose="020B0604020202020204" pitchFamily="34" charset="0"/>
                <a:ea typeface="Nunito Sans"/>
                <a:cs typeface="Arial" panose="020B0604020202020204" pitchFamily="34" charset="0"/>
                <a:sym typeface="Nunito Sans"/>
              </a:rPr>
              <a:t>Erabilitako metodologia eta irismena</a:t>
            </a:r>
          </a:p>
        </p:txBody>
      </p:sp>
      <p:sp>
        <p:nvSpPr>
          <p:cNvPr id="19" name="Rectángulo 18">
            <a:extLst>
              <a:ext uri="{FF2B5EF4-FFF2-40B4-BE49-F238E27FC236}">
                <a16:creationId xmlns:a16="http://schemas.microsoft.com/office/drawing/2014/main" id="{5000E369-6047-4A8A-954F-82AD02F9CBD8}"/>
              </a:ext>
            </a:extLst>
          </p:cNvPr>
          <p:cNvSpPr/>
          <p:nvPr/>
        </p:nvSpPr>
        <p:spPr>
          <a:xfrm>
            <a:off x="560512" y="971826"/>
            <a:ext cx="8784976" cy="245003"/>
          </a:xfrm>
          <a:prstGeom prst="rect">
            <a:avLst/>
          </a:prstGeom>
        </p:spPr>
        <p:txBody>
          <a:bodyPr wrap="square">
            <a:spAutoFit/>
          </a:bodyPr>
          <a:lstStyle/>
          <a:p>
            <a:r>
              <a:rPr lang="eu-ES" sz="1000" dirty="0">
                <a:solidFill>
                  <a:schemeClr val="tx1"/>
                </a:solidFill>
                <a:latin typeface="+mj-lt"/>
                <a:ea typeface="Calibri" panose="020F0502020204030204" pitchFamily="34" charset="0"/>
                <a:cs typeface="Times New Roman" panose="02020603050405020304" pitchFamily="18" charset="0"/>
              </a:rPr>
              <a:t>Proiektu hau gauzatzeko,</a:t>
            </a:r>
            <a:r>
              <a:rPr lang="eu-ES" sz="1000" dirty="0">
                <a:solidFill>
                  <a:srgbClr val="FF0000"/>
                </a:solidFill>
                <a:latin typeface="+mj-lt"/>
                <a:ea typeface="Calibri" panose="020F0502020204030204" pitchFamily="34" charset="0"/>
                <a:cs typeface="Times New Roman" panose="02020603050405020304" pitchFamily="18" charset="0"/>
              </a:rPr>
              <a:t> </a:t>
            </a:r>
            <a:r>
              <a:rPr lang="eu-ES" sz="1000" dirty="0">
                <a:solidFill>
                  <a:schemeClr val="tx1"/>
                </a:solidFill>
                <a:latin typeface="+mj-lt"/>
                <a:ea typeface="Calibri" panose="020F0502020204030204" pitchFamily="34" charset="0"/>
                <a:cs typeface="Times New Roman" panose="02020603050405020304" pitchFamily="18" charset="0"/>
              </a:rPr>
              <a:t>lan-fase hauek garatu dira</a:t>
            </a:r>
            <a:r>
              <a:rPr lang="eu-ES" sz="1000" b="1" dirty="0">
                <a:solidFill>
                  <a:schemeClr val="tx1"/>
                </a:solidFill>
                <a:latin typeface="+mj-lt"/>
                <a:ea typeface="Calibri" panose="020F0502020204030204" pitchFamily="34" charset="0"/>
                <a:cs typeface="Times New Roman" panose="02020603050405020304" pitchFamily="18" charset="0"/>
              </a:rPr>
              <a:t>:</a:t>
            </a:r>
          </a:p>
        </p:txBody>
      </p:sp>
      <p:sp>
        <p:nvSpPr>
          <p:cNvPr id="13" name="Rectángulo 12">
            <a:extLst>
              <a:ext uri="{FF2B5EF4-FFF2-40B4-BE49-F238E27FC236}">
                <a16:creationId xmlns:a16="http://schemas.microsoft.com/office/drawing/2014/main" id="{E2F6BEDE-A9FD-4795-A653-3227638CF0A7}"/>
              </a:ext>
            </a:extLst>
          </p:cNvPr>
          <p:cNvSpPr/>
          <p:nvPr/>
        </p:nvSpPr>
        <p:spPr>
          <a:xfrm>
            <a:off x="560512" y="4124687"/>
            <a:ext cx="8856984" cy="2092881"/>
          </a:xfrm>
          <a:prstGeom prst="rect">
            <a:avLst/>
          </a:prstGeom>
        </p:spPr>
        <p:txBody>
          <a:bodyPr wrap="square">
            <a:spAutoFit/>
          </a:bodyPr>
          <a:lstStyle/>
          <a:p>
            <a:pPr algn="just"/>
            <a:r>
              <a:rPr lang="eu-ES" sz="1000" dirty="0">
                <a:solidFill>
                  <a:schemeClr val="tx1"/>
                </a:solidFill>
                <a:latin typeface="+mj-lt"/>
                <a:ea typeface="Calibri" panose="020F0502020204030204" pitchFamily="34" charset="0"/>
                <a:cs typeface="Times New Roman" panose="02020603050405020304" pitchFamily="18" charset="0"/>
              </a:rPr>
              <a:t>Egindako lanaren irismenari dagokionez, aipatu beharra dago, </a:t>
            </a:r>
            <a:r>
              <a:rPr lang="eu-ES" sz="1000" b="1" dirty="0">
                <a:solidFill>
                  <a:schemeClr val="accent1">
                    <a:lumMod val="75000"/>
                  </a:schemeClr>
                </a:solidFill>
                <a:latin typeface="+mj-lt"/>
                <a:ea typeface="Calibri" panose="020F0502020204030204" pitchFamily="34" charset="0"/>
                <a:cs typeface="Times New Roman" panose="02020603050405020304" pitchFamily="18" charset="0"/>
              </a:rPr>
              <a:t>mugatutako zenbatekoaren erabakitzeko, herritar guztiei eta ehun asoziatiboari irekitako esperientzien arabera egin dela</a:t>
            </a:r>
            <a:r>
              <a:rPr lang="eu-ES" sz="1000" dirty="0">
                <a:solidFill>
                  <a:schemeClr val="tx1"/>
                </a:solidFill>
                <a:latin typeface="+mj-lt"/>
                <a:ea typeface="Calibri" panose="020F0502020204030204" pitchFamily="34" charset="0"/>
                <a:cs typeface="Times New Roman" panose="02020603050405020304" pitchFamily="18" charset="0"/>
              </a:rPr>
              <a:t>. Zentzu horretan, garrantzitsua da argitzea hauek ez direla aurrekontua egiteko orduan eragina izan</a:t>
            </a:r>
            <a:r>
              <a:rPr lang="eu-ES" sz="1000" dirty="0">
                <a:solidFill>
                  <a:srgbClr val="FF0000"/>
                </a:solidFill>
                <a:latin typeface="+mj-lt"/>
                <a:ea typeface="Calibri" panose="020F0502020204030204" pitchFamily="34" charset="0"/>
                <a:cs typeface="Times New Roman" panose="02020603050405020304" pitchFamily="18" charset="0"/>
              </a:rPr>
              <a:t> </a:t>
            </a:r>
            <a:r>
              <a:rPr lang="eu-ES" sz="1000" dirty="0">
                <a:solidFill>
                  <a:schemeClr val="tx1"/>
                </a:solidFill>
                <a:latin typeface="+mj-lt"/>
                <a:ea typeface="Calibri" panose="020F0502020204030204" pitchFamily="34" charset="0"/>
                <a:cs typeface="Times New Roman" panose="02020603050405020304" pitchFamily="18" charset="0"/>
              </a:rPr>
              <a:t>dezaketen partaidetza prozesu bakarrak. </a:t>
            </a:r>
            <a:r>
              <a:rPr lang="eu-ES" sz="1000" b="1" dirty="0">
                <a:solidFill>
                  <a:schemeClr val="accent1">
                    <a:lumMod val="75000"/>
                  </a:schemeClr>
                </a:solidFill>
                <a:latin typeface="+mj-lt"/>
                <a:ea typeface="Calibri" panose="020F0502020204030204" pitchFamily="34" charset="0"/>
                <a:cs typeface="Times New Roman" panose="02020603050405020304" pitchFamily="18" charset="0"/>
              </a:rPr>
              <a:t>Dokumentu honetan landutako esperientziak udalerri osorako landutako aurrekontuan eragin zuzena dutenak dira </a:t>
            </a:r>
            <a:r>
              <a:rPr lang="eu-ES" sz="1000" dirty="0">
                <a:solidFill>
                  <a:schemeClr val="tx1"/>
                </a:solidFill>
                <a:latin typeface="+mj-lt"/>
                <a:ea typeface="Calibri" panose="020F0502020204030204" pitchFamily="34" charset="0"/>
                <a:cs typeface="Times New Roman" panose="02020603050405020304" pitchFamily="18" charset="0"/>
              </a:rPr>
              <a:t>(segmentatu gabe), nahiz eta lurralde eremu txikiagoekin (auzoak, barrutiak...) edo beste sektore edo talde zehatzei lotutako aurrekontuei bakarrik lotutako beste prozesu batzuk egon daitezkeen herri horietan.</a:t>
            </a:r>
          </a:p>
          <a:p>
            <a:pPr algn="just"/>
            <a:endParaRPr lang="es-ES" sz="1000" dirty="0">
              <a:solidFill>
                <a:schemeClr val="tx1"/>
              </a:solidFill>
              <a:latin typeface="+mj-lt"/>
              <a:ea typeface="Calibri" panose="020F0502020204030204" pitchFamily="34" charset="0"/>
              <a:cs typeface="Times New Roman" panose="02020603050405020304" pitchFamily="18" charset="0"/>
            </a:endParaRPr>
          </a:p>
          <a:p>
            <a:pPr algn="just"/>
            <a:r>
              <a:rPr lang="eu-ES" sz="1000" dirty="0">
                <a:solidFill>
                  <a:schemeClr val="tx1"/>
                </a:solidFill>
                <a:latin typeface="+mj-lt"/>
                <a:ea typeface="Calibri" panose="020F0502020204030204" pitchFamily="34" charset="0"/>
                <a:cs typeface="Times New Roman" panose="02020603050405020304" pitchFamily="18" charset="0"/>
              </a:rPr>
              <a:t>Horrez gain, nabarmendu beharra dago, esperientzia bakoitzaren funtzionamenduaz eta ezaugarriez gain, </a:t>
            </a:r>
            <a:r>
              <a:rPr lang="eu-ES" sz="1000" b="1" dirty="0">
                <a:solidFill>
                  <a:schemeClr val="accent1">
                    <a:lumMod val="75000"/>
                  </a:schemeClr>
                </a:solidFill>
                <a:latin typeface="+mj-lt"/>
                <a:ea typeface="Calibri" panose="020F0502020204030204" pitchFamily="34" charset="0"/>
                <a:cs typeface="Times New Roman" panose="02020603050405020304" pitchFamily="18" charset="0"/>
              </a:rPr>
              <a:t>proiektu honetan parte hartu duten tokiko entitateekin hausnarketa estrategiko gisa ikusi diren beste arlo batzuk ere landu direla, prozesuen ebaluazioa, ikasitakoa, oraindik konpondu ez diren arloen identifikazioa eta etorkizuneko beste alderdi garrantzitsu batzuk</a:t>
            </a:r>
            <a:r>
              <a:rPr lang="eu-ES" sz="1000" dirty="0">
                <a:latin typeface="+mj-lt"/>
                <a:ea typeface="Calibri" panose="020F0502020204030204" pitchFamily="34" charset="0"/>
                <a:cs typeface="Times New Roman" panose="02020603050405020304" pitchFamily="18" charset="0"/>
              </a:rPr>
              <a:t> </a:t>
            </a:r>
            <a:r>
              <a:rPr lang="eu-ES" sz="1000" dirty="0">
                <a:solidFill>
                  <a:schemeClr val="tx1"/>
                </a:solidFill>
                <a:latin typeface="+mj-lt"/>
                <a:ea typeface="Calibri" panose="020F0502020204030204" pitchFamily="34" charset="0"/>
                <a:cs typeface="Times New Roman" panose="02020603050405020304" pitchFamily="18" charset="0"/>
              </a:rPr>
              <a:t>id</a:t>
            </a:r>
            <a:r>
              <a:rPr lang="eu-ES" sz="1000" dirty="0">
                <a:solidFill>
                  <a:schemeClr val="tx1"/>
                </a:solidFill>
                <a:latin typeface="+mj-lt"/>
                <a:cs typeface="Times New Roman" panose="02020603050405020304" pitchFamily="18" charset="0"/>
              </a:rPr>
              <a:t>entifikatzen saiatu garela.</a:t>
            </a:r>
          </a:p>
          <a:p>
            <a:pPr algn="just"/>
            <a:endParaRPr lang="es-ES" sz="1000" b="1" dirty="0">
              <a:solidFill>
                <a:schemeClr val="accent1">
                  <a:lumMod val="75000"/>
                </a:schemeClr>
              </a:solidFill>
              <a:latin typeface="+mj-lt"/>
              <a:ea typeface="Calibri" panose="020F0502020204030204" pitchFamily="34" charset="0"/>
              <a:cs typeface="Times New Roman" panose="02020603050405020304" pitchFamily="18" charset="0"/>
            </a:endParaRPr>
          </a:p>
          <a:p>
            <a:pPr algn="just"/>
            <a:r>
              <a:rPr lang="eu-ES" sz="1000" dirty="0">
                <a:solidFill>
                  <a:schemeClr val="tx1"/>
                </a:solidFill>
                <a:latin typeface="+mj-lt"/>
                <a:ea typeface="Calibri" panose="020F0502020204030204" pitchFamily="34" charset="0"/>
                <a:cs typeface="Times New Roman" panose="02020603050405020304" pitchFamily="18" charset="0"/>
              </a:rPr>
              <a:t>Azkenik, partaidetzazko aurrekontuen arloko jardunbide egokiak eta gomendioak Euskadiko udalerrietara eta beste eremu instituzional batzuetara zabaltzeko eta sozializatzeko prest egoteko, </a:t>
            </a:r>
            <a:r>
              <a:rPr lang="eu-ES" sz="1000" b="1" dirty="0">
                <a:solidFill>
                  <a:schemeClr val="accent1">
                    <a:lumMod val="75000"/>
                  </a:schemeClr>
                </a:solidFill>
                <a:latin typeface="+mj-lt"/>
                <a:cs typeface="Times New Roman" panose="02020603050405020304" pitchFamily="18" charset="0"/>
              </a:rPr>
              <a:t>ondorioak eta gomendioak eta dauden aukera operatiboen inplikazioak herritarrekin eta gizarte-eragileekin alderatu dira, eta horiek aberastu egin dute toki-erakundeetako teknikariekin eta politikariekin egindako hasierako fasea.</a:t>
            </a:r>
          </a:p>
        </p:txBody>
      </p:sp>
      <p:grpSp>
        <p:nvGrpSpPr>
          <p:cNvPr id="18" name="Grupo 17">
            <a:extLst>
              <a:ext uri="{FF2B5EF4-FFF2-40B4-BE49-F238E27FC236}">
                <a16:creationId xmlns:a16="http://schemas.microsoft.com/office/drawing/2014/main" id="{F7D74A27-4EA9-44CB-86CF-E03BDB2160D6}"/>
              </a:ext>
            </a:extLst>
          </p:cNvPr>
          <p:cNvGrpSpPr/>
          <p:nvPr/>
        </p:nvGrpSpPr>
        <p:grpSpPr>
          <a:xfrm>
            <a:off x="480098" y="1412776"/>
            <a:ext cx="9061201" cy="2597190"/>
            <a:chOff x="480098" y="1506363"/>
            <a:chExt cx="9061201" cy="2597190"/>
          </a:xfrm>
        </p:grpSpPr>
        <p:sp>
          <p:nvSpPr>
            <p:cNvPr id="20" name="Rectángulo 19">
              <a:extLst>
                <a:ext uri="{FF2B5EF4-FFF2-40B4-BE49-F238E27FC236}">
                  <a16:creationId xmlns:a16="http://schemas.microsoft.com/office/drawing/2014/main" id="{B16461C1-4A52-4784-9BB8-95943A5DD9E2}"/>
                </a:ext>
              </a:extLst>
            </p:cNvPr>
            <p:cNvSpPr/>
            <p:nvPr/>
          </p:nvSpPr>
          <p:spPr>
            <a:xfrm>
              <a:off x="602661" y="1638723"/>
              <a:ext cx="1332206" cy="2366341"/>
            </a:xfrm>
            <a:prstGeom prst="rect">
              <a:avLst/>
            </a:prstGeom>
            <a:solidFill>
              <a:schemeClr val="bg1"/>
            </a:solid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80000" rIns="144000" rtlCol="0" anchor="t"/>
            <a:lstStyle/>
            <a:p>
              <a:pPr algn="ctr"/>
              <a:r>
                <a:rPr lang="eu-ES" sz="1000" dirty="0">
                  <a:solidFill>
                    <a:schemeClr val="tx1"/>
                  </a:solidFill>
                </a:rPr>
                <a:t>Aztertzeko esperientziekin hasierako bilerak</a:t>
              </a:r>
            </a:p>
          </p:txBody>
        </p:sp>
        <p:pic>
          <p:nvPicPr>
            <p:cNvPr id="21" name="Picture 2">
              <a:extLst>
                <a:ext uri="{FF2B5EF4-FFF2-40B4-BE49-F238E27FC236}">
                  <a16:creationId xmlns:a16="http://schemas.microsoft.com/office/drawing/2014/main" id="{658496B2-BE19-4FED-8DCB-6ADAE4DD8E18}"/>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8027" y="3196625"/>
              <a:ext cx="704957" cy="906928"/>
            </a:xfrm>
            <a:prstGeom prst="rect">
              <a:avLst/>
            </a:prstGeom>
            <a:noFill/>
            <a:extLst>
              <a:ext uri="{909E8E84-426E-40DD-AFC4-6F175D3DCCD1}">
                <a14:hiddenFill xmlns:a14="http://schemas.microsoft.com/office/drawing/2010/main">
                  <a:solidFill>
                    <a:srgbClr val="FFFFFF"/>
                  </a:solidFill>
                </a14:hiddenFill>
              </a:ext>
            </a:extLst>
          </p:spPr>
        </p:pic>
        <p:sp>
          <p:nvSpPr>
            <p:cNvPr id="22" name="Elipse 21">
              <a:extLst>
                <a:ext uri="{FF2B5EF4-FFF2-40B4-BE49-F238E27FC236}">
                  <a16:creationId xmlns:a16="http://schemas.microsoft.com/office/drawing/2014/main" id="{5C0FCC66-F954-468C-9580-AA1B7400C204}"/>
                </a:ext>
              </a:extLst>
            </p:cNvPr>
            <p:cNvSpPr/>
            <p:nvPr/>
          </p:nvSpPr>
          <p:spPr>
            <a:xfrm>
              <a:off x="480098" y="1506364"/>
              <a:ext cx="351702" cy="312898"/>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b="1" dirty="0"/>
                <a:t>1</a:t>
              </a:r>
            </a:p>
          </p:txBody>
        </p:sp>
        <p:sp>
          <p:nvSpPr>
            <p:cNvPr id="23" name="Rectángulo 22">
              <a:extLst>
                <a:ext uri="{FF2B5EF4-FFF2-40B4-BE49-F238E27FC236}">
                  <a16:creationId xmlns:a16="http://schemas.microsoft.com/office/drawing/2014/main" id="{F194E1CA-D9FF-4824-B3DC-0AC8CD1A7CBE}"/>
                </a:ext>
              </a:extLst>
            </p:cNvPr>
            <p:cNvSpPr/>
            <p:nvPr/>
          </p:nvSpPr>
          <p:spPr>
            <a:xfrm>
              <a:off x="2164897" y="1638223"/>
              <a:ext cx="1332205" cy="2366341"/>
            </a:xfrm>
            <a:prstGeom prst="rect">
              <a:avLst/>
            </a:prstGeom>
            <a:solidFill>
              <a:schemeClr val="bg1"/>
            </a:solid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80000" rIns="144000" rtlCol="0" anchor="t"/>
            <a:lstStyle/>
            <a:p>
              <a:pPr algn="ctr"/>
              <a:r>
                <a:rPr lang="eu-ES" sz="1000" dirty="0">
                  <a:solidFill>
                    <a:schemeClr val="tx1"/>
                  </a:solidFill>
                </a:rPr>
                <a:t>Esperientziak ezaugarritzea udalek betetako galdetegien bitartez</a:t>
              </a:r>
            </a:p>
          </p:txBody>
        </p:sp>
        <p:pic>
          <p:nvPicPr>
            <p:cNvPr id="24" name="Picture 4">
              <a:extLst>
                <a:ext uri="{FF2B5EF4-FFF2-40B4-BE49-F238E27FC236}">
                  <a16:creationId xmlns:a16="http://schemas.microsoft.com/office/drawing/2014/main" id="{605DA224-AA7D-41B2-BF7C-5F8E8B68B749}"/>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61259" y="3364953"/>
              <a:ext cx="591541" cy="570271"/>
            </a:xfrm>
            <a:prstGeom prst="rect">
              <a:avLst/>
            </a:prstGeom>
            <a:noFill/>
            <a:extLst>
              <a:ext uri="{909E8E84-426E-40DD-AFC4-6F175D3DCCD1}">
                <a14:hiddenFill xmlns:a14="http://schemas.microsoft.com/office/drawing/2010/main">
                  <a:solidFill>
                    <a:srgbClr val="FFFFFF"/>
                  </a:solidFill>
                </a14:hiddenFill>
              </a:ext>
            </a:extLst>
          </p:spPr>
        </p:pic>
        <p:sp>
          <p:nvSpPr>
            <p:cNvPr id="25" name="Elipse 24">
              <a:extLst>
                <a:ext uri="{FF2B5EF4-FFF2-40B4-BE49-F238E27FC236}">
                  <a16:creationId xmlns:a16="http://schemas.microsoft.com/office/drawing/2014/main" id="{AA7EFECA-CCCD-4D77-A7ED-E13AC0E6F968}"/>
                </a:ext>
              </a:extLst>
            </p:cNvPr>
            <p:cNvSpPr/>
            <p:nvPr/>
          </p:nvSpPr>
          <p:spPr>
            <a:xfrm>
              <a:off x="2025987" y="1516950"/>
              <a:ext cx="351702" cy="312898"/>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b="1" dirty="0"/>
                <a:t>2</a:t>
              </a:r>
            </a:p>
          </p:txBody>
        </p:sp>
        <p:sp>
          <p:nvSpPr>
            <p:cNvPr id="26" name="Rectángulo 25">
              <a:extLst>
                <a:ext uri="{FF2B5EF4-FFF2-40B4-BE49-F238E27FC236}">
                  <a16:creationId xmlns:a16="http://schemas.microsoft.com/office/drawing/2014/main" id="{91C02101-EC91-40D5-B035-C3B62FFA908C}"/>
                </a:ext>
              </a:extLst>
            </p:cNvPr>
            <p:cNvSpPr/>
            <p:nvPr/>
          </p:nvSpPr>
          <p:spPr>
            <a:xfrm>
              <a:off x="3692315" y="1638223"/>
              <a:ext cx="1332206" cy="2366341"/>
            </a:xfrm>
            <a:prstGeom prst="rect">
              <a:avLst/>
            </a:prstGeom>
            <a:solidFill>
              <a:schemeClr val="bg1"/>
            </a:solid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80000" rIns="144000" rtlCol="0" anchor="t"/>
            <a:lstStyle/>
            <a:p>
              <a:pPr algn="ctr"/>
              <a:r>
                <a:rPr lang="eu-ES" sz="1000" dirty="0">
                  <a:solidFill>
                    <a:schemeClr val="tx1"/>
                  </a:solidFill>
                </a:rPr>
                <a:t>Galdetegien bitartez </a:t>
              </a:r>
            </a:p>
            <a:p>
              <a:pPr algn="ctr"/>
              <a:r>
                <a:rPr lang="eu-ES" sz="1000" dirty="0">
                  <a:solidFill>
                    <a:schemeClr val="tx1"/>
                  </a:solidFill>
                </a:rPr>
                <a:t>bildutakoan sakontzeko zuzeneko </a:t>
              </a:r>
            </a:p>
            <a:p>
              <a:pPr algn="ctr"/>
              <a:r>
                <a:rPr lang="eu-ES" sz="1000" dirty="0">
                  <a:solidFill>
                    <a:schemeClr val="tx1"/>
                  </a:solidFill>
                </a:rPr>
                <a:t>elkarrizketak</a:t>
              </a:r>
              <a:endParaRPr lang="es-ES" sz="1000" dirty="0">
                <a:solidFill>
                  <a:schemeClr val="tx1"/>
                </a:solidFill>
              </a:endParaRPr>
            </a:p>
          </p:txBody>
        </p:sp>
        <p:pic>
          <p:nvPicPr>
            <p:cNvPr id="27" name="Picture 6">
              <a:extLst>
                <a:ext uri="{FF2B5EF4-FFF2-40B4-BE49-F238E27FC236}">
                  <a16:creationId xmlns:a16="http://schemas.microsoft.com/office/drawing/2014/main" id="{0FC159F1-9662-468C-B1D2-FB921C2E26AA}"/>
                </a:ext>
              </a:extLst>
            </p:cNvPr>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80001" y="3255537"/>
              <a:ext cx="582610" cy="749527"/>
            </a:xfrm>
            <a:prstGeom prst="rect">
              <a:avLst/>
            </a:prstGeom>
            <a:noFill/>
            <a:extLst>
              <a:ext uri="{909E8E84-426E-40DD-AFC4-6F175D3DCCD1}">
                <a14:hiddenFill xmlns:a14="http://schemas.microsoft.com/office/drawing/2010/main">
                  <a:solidFill>
                    <a:srgbClr val="FFFFFF"/>
                  </a:solidFill>
                </a14:hiddenFill>
              </a:ext>
            </a:extLst>
          </p:spPr>
        </p:pic>
        <p:sp>
          <p:nvSpPr>
            <p:cNvPr id="28" name="Elipse 27">
              <a:extLst>
                <a:ext uri="{FF2B5EF4-FFF2-40B4-BE49-F238E27FC236}">
                  <a16:creationId xmlns:a16="http://schemas.microsoft.com/office/drawing/2014/main" id="{7DF2A354-9214-4EC4-8005-013C4E2E01A6}"/>
                </a:ext>
              </a:extLst>
            </p:cNvPr>
            <p:cNvSpPr/>
            <p:nvPr/>
          </p:nvSpPr>
          <p:spPr>
            <a:xfrm>
              <a:off x="3588223" y="1516950"/>
              <a:ext cx="351702" cy="312898"/>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b="1" dirty="0"/>
                <a:t>3</a:t>
              </a:r>
            </a:p>
          </p:txBody>
        </p:sp>
        <p:sp>
          <p:nvSpPr>
            <p:cNvPr id="29" name="Rectángulo 28">
              <a:extLst>
                <a:ext uri="{FF2B5EF4-FFF2-40B4-BE49-F238E27FC236}">
                  <a16:creationId xmlns:a16="http://schemas.microsoft.com/office/drawing/2014/main" id="{4829271E-E68D-4FA2-A38A-8506880193F2}"/>
                </a:ext>
              </a:extLst>
            </p:cNvPr>
            <p:cNvSpPr/>
            <p:nvPr/>
          </p:nvSpPr>
          <p:spPr>
            <a:xfrm>
              <a:off x="5211560" y="1638723"/>
              <a:ext cx="1332206" cy="2366341"/>
            </a:xfrm>
            <a:prstGeom prst="rect">
              <a:avLst/>
            </a:prstGeom>
            <a:solidFill>
              <a:schemeClr val="bg1"/>
            </a:solid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80000" rIns="144000" rtlCol="0" anchor="t"/>
            <a:lstStyle/>
            <a:p>
              <a:pPr algn="ctr"/>
              <a:r>
                <a:rPr lang="eu-ES" sz="1000" dirty="0">
                  <a:solidFill>
                    <a:schemeClr val="tx1"/>
                  </a:solidFill>
                </a:rPr>
                <a:t>Halako prozesuak lantzeko gako nagusien eta gomendioen inguruko azterketa eta </a:t>
              </a:r>
            </a:p>
            <a:p>
              <a:pPr algn="ctr"/>
              <a:r>
                <a:rPr lang="eu-ES" sz="1000" dirty="0">
                  <a:solidFill>
                    <a:schemeClr val="tx1"/>
                  </a:solidFill>
                </a:rPr>
                <a:t>Hasierako txostena egitea</a:t>
              </a:r>
            </a:p>
          </p:txBody>
        </p:sp>
        <p:sp>
          <p:nvSpPr>
            <p:cNvPr id="30" name="Elipse 29">
              <a:extLst>
                <a:ext uri="{FF2B5EF4-FFF2-40B4-BE49-F238E27FC236}">
                  <a16:creationId xmlns:a16="http://schemas.microsoft.com/office/drawing/2014/main" id="{D2C1DEB8-DA57-44EE-928E-60B62343A71B}"/>
                </a:ext>
              </a:extLst>
            </p:cNvPr>
            <p:cNvSpPr/>
            <p:nvPr/>
          </p:nvSpPr>
          <p:spPr>
            <a:xfrm>
              <a:off x="5115641" y="1506363"/>
              <a:ext cx="351702" cy="312898"/>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b="1" dirty="0"/>
                <a:t>4</a:t>
              </a:r>
            </a:p>
          </p:txBody>
        </p:sp>
        <p:sp>
          <p:nvSpPr>
            <p:cNvPr id="31" name="Rectángulo 30">
              <a:extLst>
                <a:ext uri="{FF2B5EF4-FFF2-40B4-BE49-F238E27FC236}">
                  <a16:creationId xmlns:a16="http://schemas.microsoft.com/office/drawing/2014/main" id="{6894E778-D8EC-4F29-AF7E-1D27E71A6A63}"/>
                </a:ext>
              </a:extLst>
            </p:cNvPr>
            <p:cNvSpPr/>
            <p:nvPr/>
          </p:nvSpPr>
          <p:spPr>
            <a:xfrm>
              <a:off x="6757450" y="1638223"/>
              <a:ext cx="1332206" cy="2366341"/>
            </a:xfrm>
            <a:prstGeom prst="rect">
              <a:avLst/>
            </a:prstGeom>
            <a:no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80000" rIns="144000" rtlCol="0" anchor="t"/>
            <a:lstStyle/>
            <a:p>
              <a:pPr algn="ctr"/>
              <a:r>
                <a:rPr lang="eu-ES" sz="1000" dirty="0">
                  <a:solidFill>
                    <a:schemeClr val="tx1"/>
                  </a:solidFill>
                </a:rPr>
                <a:t>Herritarrekin eta gizarte-eragileekin kontrastea. Prozesu horietan identifikatutako funtsezko alderdi batzuk balioztatzeko  tailerrak.</a:t>
              </a:r>
            </a:p>
          </p:txBody>
        </p:sp>
        <p:sp>
          <p:nvSpPr>
            <p:cNvPr id="32" name="Elipse 31">
              <a:extLst>
                <a:ext uri="{FF2B5EF4-FFF2-40B4-BE49-F238E27FC236}">
                  <a16:creationId xmlns:a16="http://schemas.microsoft.com/office/drawing/2014/main" id="{24088FC1-0A80-44F4-8B66-25945AA89632}"/>
                </a:ext>
              </a:extLst>
            </p:cNvPr>
            <p:cNvSpPr/>
            <p:nvPr/>
          </p:nvSpPr>
          <p:spPr>
            <a:xfrm>
              <a:off x="6634887" y="1516950"/>
              <a:ext cx="351702" cy="312898"/>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b="1" dirty="0"/>
                <a:t>5</a:t>
              </a:r>
            </a:p>
          </p:txBody>
        </p:sp>
        <p:sp>
          <p:nvSpPr>
            <p:cNvPr id="33" name="Rectángulo 32">
              <a:extLst>
                <a:ext uri="{FF2B5EF4-FFF2-40B4-BE49-F238E27FC236}">
                  <a16:creationId xmlns:a16="http://schemas.microsoft.com/office/drawing/2014/main" id="{2536F20C-A8C0-4D52-BD80-31728DB90080}"/>
                </a:ext>
              </a:extLst>
            </p:cNvPr>
            <p:cNvSpPr/>
            <p:nvPr/>
          </p:nvSpPr>
          <p:spPr>
            <a:xfrm>
              <a:off x="8209093" y="1638223"/>
              <a:ext cx="1332206" cy="2366341"/>
            </a:xfrm>
            <a:prstGeom prst="rect">
              <a:avLst/>
            </a:prstGeom>
            <a:solidFill>
              <a:schemeClr val="bg1"/>
            </a:solid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80000" rIns="144000" rtlCol="0" anchor="t"/>
            <a:lstStyle/>
            <a:p>
              <a:pPr algn="ctr"/>
              <a:r>
                <a:rPr lang="eu-ES" sz="1000" dirty="0">
                  <a:solidFill>
                    <a:schemeClr val="tx1"/>
                  </a:solidFill>
                </a:rPr>
                <a:t>Hasierako txostenean identifikatutako gakoak</a:t>
              </a:r>
              <a:r>
                <a:rPr lang="eu-ES" sz="1000" b="1" dirty="0">
                  <a:solidFill>
                    <a:srgbClr val="00B050"/>
                  </a:solidFill>
                </a:rPr>
                <a:t> </a:t>
              </a:r>
              <a:r>
                <a:rPr lang="eu-ES" sz="1000" dirty="0">
                  <a:solidFill>
                    <a:schemeClr val="tx1"/>
                  </a:solidFill>
                </a:rPr>
                <a:t>osatzea. Amaierako txostena idaztea</a:t>
              </a:r>
            </a:p>
          </p:txBody>
        </p:sp>
        <p:sp>
          <p:nvSpPr>
            <p:cNvPr id="34" name="Elipse 33">
              <a:extLst>
                <a:ext uri="{FF2B5EF4-FFF2-40B4-BE49-F238E27FC236}">
                  <a16:creationId xmlns:a16="http://schemas.microsoft.com/office/drawing/2014/main" id="{8B6AFFE8-AD0E-45AA-A250-E8A625FE3F44}"/>
                </a:ext>
              </a:extLst>
            </p:cNvPr>
            <p:cNvSpPr/>
            <p:nvPr/>
          </p:nvSpPr>
          <p:spPr>
            <a:xfrm>
              <a:off x="8086530" y="1516950"/>
              <a:ext cx="351702" cy="312898"/>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b="1" dirty="0"/>
                <a:t>6</a:t>
              </a:r>
            </a:p>
          </p:txBody>
        </p:sp>
        <p:pic>
          <p:nvPicPr>
            <p:cNvPr id="35" name="Picture 2">
              <a:extLst>
                <a:ext uri="{FF2B5EF4-FFF2-40B4-BE49-F238E27FC236}">
                  <a16:creationId xmlns:a16="http://schemas.microsoft.com/office/drawing/2014/main" id="{510EF465-036C-4C18-B712-D2734A12EBA0}"/>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49267" y="3331162"/>
              <a:ext cx="540900" cy="60406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a:extLst>
                <a:ext uri="{FF2B5EF4-FFF2-40B4-BE49-F238E27FC236}">
                  <a16:creationId xmlns:a16="http://schemas.microsoft.com/office/drawing/2014/main" id="{CEDA1E92-DB34-4DE8-9684-51C9E928D790}"/>
                </a:ext>
              </a:extLst>
            </p:cNvPr>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13065" y="3377753"/>
              <a:ext cx="640870" cy="59779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a:extLst>
                <a:ext uri="{FF2B5EF4-FFF2-40B4-BE49-F238E27FC236}">
                  <a16:creationId xmlns:a16="http://schemas.microsoft.com/office/drawing/2014/main" id="{345D35DC-54FA-406B-B2E4-4DD131343C54}"/>
                </a:ext>
              </a:extLst>
            </p:cNvPr>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04702" y="3441814"/>
              <a:ext cx="485630" cy="48563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217011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14838C1A-F557-48F0-A8F2-0B37EF6BC672}"/>
              </a:ext>
            </a:extLst>
          </p:cNvPr>
          <p:cNvSpPr/>
          <p:nvPr/>
        </p:nvSpPr>
        <p:spPr>
          <a:xfrm>
            <a:off x="488504" y="1963393"/>
            <a:ext cx="4104456" cy="4129903"/>
          </a:xfrm>
          <a:prstGeom prst="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80000" rIns="144000" rtlCol="0" anchor="t"/>
          <a:lstStyle/>
          <a:p>
            <a:pPr>
              <a:spcAft>
                <a:spcPts val="300"/>
              </a:spcAft>
            </a:pPr>
            <a:r>
              <a:rPr lang="eu-ES" sz="1000" dirty="0">
                <a:solidFill>
                  <a:schemeClr val="tx1"/>
                </a:solidFill>
              </a:rPr>
              <a:t>PROZESUAREN DESKRIBAPENA: </a:t>
            </a:r>
          </a:p>
          <a:p>
            <a:pPr marL="171450" indent="-171450">
              <a:spcAft>
                <a:spcPts val="300"/>
              </a:spcAft>
              <a:buFont typeface="Wingdings" panose="05000000000000000000" pitchFamily="2" charset="2"/>
              <a:buChar char="q"/>
            </a:pPr>
            <a:r>
              <a:rPr lang="eu-ES" sz="1000" dirty="0">
                <a:solidFill>
                  <a:schemeClr val="tx1"/>
                </a:solidFill>
              </a:rPr>
              <a:t>Fase eta ekimen nagusiak</a:t>
            </a:r>
          </a:p>
          <a:p>
            <a:pPr marL="171450" indent="-171450">
              <a:spcAft>
                <a:spcPts val="300"/>
              </a:spcAft>
              <a:buFont typeface="Wingdings" panose="05000000000000000000" pitchFamily="2" charset="2"/>
              <a:buChar char="q"/>
            </a:pPr>
            <a:r>
              <a:rPr lang="eu-ES" sz="1000" dirty="0">
                <a:solidFill>
                  <a:schemeClr val="tx1"/>
                </a:solidFill>
              </a:rPr>
              <a:t>Garapen denborak</a:t>
            </a:r>
          </a:p>
          <a:p>
            <a:pPr marL="171450" indent="-171450">
              <a:spcAft>
                <a:spcPts val="300"/>
              </a:spcAft>
              <a:buFont typeface="Wingdings" panose="05000000000000000000" pitchFamily="2" charset="2"/>
              <a:buChar char="q"/>
            </a:pPr>
            <a:r>
              <a:rPr lang="eu-ES" sz="1000" dirty="0">
                <a:solidFill>
                  <a:schemeClr val="tx1"/>
                </a:solidFill>
              </a:rPr>
              <a:t>Xede diren herritarrak</a:t>
            </a:r>
          </a:p>
          <a:p>
            <a:pPr marL="171450" indent="-171450">
              <a:spcAft>
                <a:spcPts val="300"/>
              </a:spcAft>
              <a:buFont typeface="Wingdings" panose="05000000000000000000" pitchFamily="2" charset="2"/>
              <a:buChar char="q"/>
            </a:pPr>
            <a:r>
              <a:rPr lang="eu-ES" sz="1000" dirty="0">
                <a:solidFill>
                  <a:schemeClr val="tx1"/>
                </a:solidFill>
              </a:rPr>
              <a:t>Proiektuen garapenera esleitutako aurrekontua</a:t>
            </a:r>
          </a:p>
          <a:p>
            <a:pPr marL="171450" indent="-171450">
              <a:spcAft>
                <a:spcPts val="300"/>
              </a:spcAft>
              <a:buFont typeface="Wingdings" panose="05000000000000000000" pitchFamily="2" charset="2"/>
              <a:buChar char="q"/>
            </a:pPr>
            <a:r>
              <a:rPr lang="eu-ES" sz="1000" dirty="0">
                <a:solidFill>
                  <a:schemeClr val="tx1"/>
                </a:solidFill>
              </a:rPr>
              <a:t>Laguntza teknikoa duten ala ez</a:t>
            </a:r>
          </a:p>
          <a:p>
            <a:pPr marL="171450" indent="-171450">
              <a:spcAft>
                <a:spcPts val="300"/>
              </a:spcAft>
              <a:buFont typeface="Wingdings" panose="05000000000000000000" pitchFamily="2" charset="2"/>
              <a:buChar char="q"/>
            </a:pPr>
            <a:r>
              <a:rPr lang="eu-ES" sz="1000" dirty="0">
                <a:solidFill>
                  <a:schemeClr val="tx1"/>
                </a:solidFill>
              </a:rPr>
              <a:t>Prozesuaren zuzendaritza eta kudeaketa</a:t>
            </a:r>
          </a:p>
          <a:p>
            <a:pPr marL="171450" indent="-171450">
              <a:spcAft>
                <a:spcPts val="300"/>
              </a:spcAft>
              <a:buFont typeface="Wingdings" panose="05000000000000000000" pitchFamily="2" charset="2"/>
              <a:buChar char="q"/>
            </a:pPr>
            <a:r>
              <a:rPr lang="eu-ES" sz="1000" dirty="0">
                <a:solidFill>
                  <a:schemeClr val="tx1"/>
                </a:solidFill>
              </a:rPr>
              <a:t>Zabalkuntza eta parte hartzeko kanalak</a:t>
            </a:r>
          </a:p>
          <a:p>
            <a:pPr marL="171450" indent="-171450">
              <a:spcAft>
                <a:spcPts val="300"/>
              </a:spcAft>
              <a:buFont typeface="Wingdings" panose="05000000000000000000" pitchFamily="2" charset="2"/>
              <a:buChar char="q"/>
            </a:pPr>
            <a:r>
              <a:rPr lang="eu-ES" sz="1000" dirty="0">
                <a:solidFill>
                  <a:schemeClr val="tx1"/>
                </a:solidFill>
              </a:rPr>
              <a:t>Parte hartzeko tresnak</a:t>
            </a:r>
          </a:p>
          <a:p>
            <a:pPr marL="171450" indent="-171450">
              <a:spcAft>
                <a:spcPts val="300"/>
              </a:spcAft>
              <a:buFont typeface="Wingdings" panose="05000000000000000000" pitchFamily="2" charset="2"/>
              <a:buChar char="q"/>
            </a:pPr>
            <a:r>
              <a:rPr lang="eu-ES" sz="1000" dirty="0">
                <a:solidFill>
                  <a:schemeClr val="tx1"/>
                </a:solidFill>
              </a:rPr>
              <a:t>Proposamenak egiteko modua eta informazioa</a:t>
            </a:r>
          </a:p>
          <a:p>
            <a:pPr marL="171450" indent="-171450">
              <a:spcAft>
                <a:spcPts val="300"/>
              </a:spcAft>
              <a:buFont typeface="Wingdings" panose="05000000000000000000" pitchFamily="2" charset="2"/>
              <a:buChar char="q"/>
            </a:pPr>
            <a:r>
              <a:rPr lang="eu-ES" sz="1000" dirty="0">
                <a:solidFill>
                  <a:schemeClr val="tx1"/>
                </a:solidFill>
              </a:rPr>
              <a:t>Proposamenen ebaluazioa</a:t>
            </a:r>
          </a:p>
          <a:p>
            <a:pPr marL="171450" indent="-171450">
              <a:spcAft>
                <a:spcPts val="300"/>
              </a:spcAft>
              <a:buFont typeface="Wingdings" panose="05000000000000000000" pitchFamily="2" charset="2"/>
              <a:buChar char="q"/>
            </a:pPr>
            <a:r>
              <a:rPr lang="eu-ES" sz="1000" dirty="0">
                <a:solidFill>
                  <a:schemeClr val="tx1"/>
                </a:solidFill>
              </a:rPr>
              <a:t>Hautaketaren ondorengo faseak</a:t>
            </a:r>
          </a:p>
          <a:p>
            <a:pPr>
              <a:spcAft>
                <a:spcPts val="300"/>
              </a:spcAft>
            </a:pPr>
            <a:endParaRPr lang="eu-ES" sz="1000" dirty="0">
              <a:solidFill>
                <a:schemeClr val="tx1"/>
              </a:solidFill>
            </a:endParaRPr>
          </a:p>
          <a:p>
            <a:pPr>
              <a:spcAft>
                <a:spcPts val="300"/>
              </a:spcAft>
            </a:pPr>
            <a:r>
              <a:rPr lang="eu-ES" sz="1000" dirty="0">
                <a:solidFill>
                  <a:schemeClr val="tx1"/>
                </a:solidFill>
              </a:rPr>
              <a:t>EMAITZEN EBALUAZIOA ETA INPAKTUA</a:t>
            </a:r>
          </a:p>
          <a:p>
            <a:pPr marL="144000" indent="-144000">
              <a:spcAft>
                <a:spcPts val="300"/>
              </a:spcAft>
              <a:buFont typeface="Wingdings" panose="05000000000000000000" pitchFamily="2" charset="2"/>
              <a:buChar char="q"/>
            </a:pPr>
            <a:r>
              <a:rPr lang="eu-ES" sz="1000" dirty="0">
                <a:solidFill>
                  <a:schemeClr val="tx1"/>
                </a:solidFill>
              </a:rPr>
              <a:t>Parte hartze maila eta aniztasuna</a:t>
            </a:r>
          </a:p>
          <a:p>
            <a:pPr marL="144000" indent="-144000">
              <a:spcAft>
                <a:spcPts val="300"/>
              </a:spcAft>
              <a:buFont typeface="Wingdings" panose="05000000000000000000" pitchFamily="2" charset="2"/>
              <a:buChar char="q"/>
            </a:pPr>
            <a:r>
              <a:rPr lang="eu-ES" sz="1000" dirty="0">
                <a:solidFill>
                  <a:schemeClr val="tx1"/>
                </a:solidFill>
              </a:rPr>
              <a:t>Emaitzak</a:t>
            </a:r>
          </a:p>
          <a:p>
            <a:pPr marL="144000" indent="-144000">
              <a:spcAft>
                <a:spcPts val="300"/>
              </a:spcAft>
              <a:buFont typeface="Wingdings" panose="05000000000000000000" pitchFamily="2" charset="2"/>
              <a:buChar char="q"/>
            </a:pPr>
            <a:r>
              <a:rPr lang="eu-ES" sz="1000" dirty="0">
                <a:solidFill>
                  <a:schemeClr val="tx1"/>
                </a:solidFill>
              </a:rPr>
              <a:t>Erabilitako kanalen eraginkortasuna</a:t>
            </a:r>
          </a:p>
          <a:p>
            <a:pPr marL="144000" indent="-144000">
              <a:spcAft>
                <a:spcPts val="300"/>
              </a:spcAft>
              <a:buFont typeface="Wingdings" panose="05000000000000000000" pitchFamily="2" charset="2"/>
              <a:buChar char="q"/>
            </a:pPr>
            <a:r>
              <a:rPr lang="eu-ES" sz="1000" dirty="0">
                <a:solidFill>
                  <a:schemeClr val="tx1"/>
                </a:solidFill>
              </a:rPr>
              <a:t>Emaitzak bueltatzea</a:t>
            </a:r>
          </a:p>
        </p:txBody>
      </p:sp>
      <p:sp>
        <p:nvSpPr>
          <p:cNvPr id="7" name="Rectángulo 6">
            <a:extLst>
              <a:ext uri="{FF2B5EF4-FFF2-40B4-BE49-F238E27FC236}">
                <a16:creationId xmlns:a16="http://schemas.microsoft.com/office/drawing/2014/main" id="{526FF0A3-7AE0-484D-A586-C1187A7EC67F}"/>
              </a:ext>
            </a:extLst>
          </p:cNvPr>
          <p:cNvSpPr/>
          <p:nvPr/>
        </p:nvSpPr>
        <p:spPr>
          <a:xfrm>
            <a:off x="488504" y="1340768"/>
            <a:ext cx="4104456" cy="5556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u-ES" sz="1000" b="1" dirty="0"/>
              <a:t>Prozesuaren funtzionamenduari lotutako gaiak</a:t>
            </a:r>
          </a:p>
        </p:txBody>
      </p:sp>
      <p:sp>
        <p:nvSpPr>
          <p:cNvPr id="8" name="Rectángulo 7">
            <a:extLst>
              <a:ext uri="{FF2B5EF4-FFF2-40B4-BE49-F238E27FC236}">
                <a16:creationId xmlns:a16="http://schemas.microsoft.com/office/drawing/2014/main" id="{023250DA-6DAC-4AEE-A5B6-DFEB9FA675B1}"/>
              </a:ext>
            </a:extLst>
          </p:cNvPr>
          <p:cNvSpPr/>
          <p:nvPr/>
        </p:nvSpPr>
        <p:spPr>
          <a:xfrm>
            <a:off x="5457056" y="1340768"/>
            <a:ext cx="3960440" cy="5556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u-ES" sz="1000" b="1" dirty="0"/>
              <a:t>Hausnarketak</a:t>
            </a:r>
          </a:p>
        </p:txBody>
      </p:sp>
      <p:sp>
        <p:nvSpPr>
          <p:cNvPr id="9" name="Rectángulo 8">
            <a:extLst>
              <a:ext uri="{FF2B5EF4-FFF2-40B4-BE49-F238E27FC236}">
                <a16:creationId xmlns:a16="http://schemas.microsoft.com/office/drawing/2014/main" id="{11238383-BBEA-4D63-8C6C-A2F53EBF8FC8}"/>
              </a:ext>
            </a:extLst>
          </p:cNvPr>
          <p:cNvSpPr/>
          <p:nvPr/>
        </p:nvSpPr>
        <p:spPr>
          <a:xfrm>
            <a:off x="5457056" y="1963393"/>
            <a:ext cx="3960440" cy="3985887"/>
          </a:xfrm>
          <a:prstGeom prst="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80000" rIns="144000" rtlCol="0" anchor="t"/>
          <a:lstStyle/>
          <a:p>
            <a:pPr marL="144000" indent="-144000">
              <a:spcAft>
                <a:spcPts val="300"/>
              </a:spcAft>
              <a:buFont typeface="Wingdings" panose="05000000000000000000" pitchFamily="2" charset="2"/>
              <a:buChar char="q"/>
            </a:pPr>
            <a:r>
              <a:rPr lang="eu-ES" sz="1000" dirty="0">
                <a:solidFill>
                  <a:schemeClr val="tx1"/>
                </a:solidFill>
              </a:rPr>
              <a:t>Zer esango genioke prozesua lehenengoz abiarazten duen beste udal bati? </a:t>
            </a:r>
          </a:p>
          <a:p>
            <a:pPr marL="144000" indent="-144000">
              <a:spcAft>
                <a:spcPts val="300"/>
              </a:spcAft>
              <a:buFont typeface="Wingdings" panose="05000000000000000000" pitchFamily="2" charset="2"/>
              <a:buChar char="q"/>
            </a:pPr>
            <a:endParaRPr lang="eu-ES" sz="1000" dirty="0">
              <a:solidFill>
                <a:schemeClr val="tx1"/>
              </a:solidFill>
            </a:endParaRPr>
          </a:p>
          <a:p>
            <a:pPr marL="144000" indent="-144000">
              <a:spcAft>
                <a:spcPts val="300"/>
              </a:spcAft>
              <a:buFont typeface="Wingdings" panose="05000000000000000000" pitchFamily="2" charset="2"/>
              <a:buChar char="q"/>
            </a:pPr>
            <a:r>
              <a:rPr lang="eu-ES" sz="1000" dirty="0">
                <a:solidFill>
                  <a:schemeClr val="tx1"/>
                </a:solidFill>
              </a:rPr>
              <a:t>“Jakin izan </a:t>
            </a:r>
            <a:r>
              <a:rPr lang="eu-ES" sz="1000" dirty="0" err="1">
                <a:solidFill>
                  <a:schemeClr val="tx1"/>
                </a:solidFill>
              </a:rPr>
              <a:t>bagenu…</a:t>
            </a:r>
            <a:r>
              <a:rPr lang="eu-ES" sz="1000" dirty="0">
                <a:solidFill>
                  <a:schemeClr val="tx1"/>
                </a:solidFill>
              </a:rPr>
              <a:t>” zer egingo genukeen/genuen beste modu batera hasiera batean?</a:t>
            </a:r>
          </a:p>
          <a:p>
            <a:pPr marL="144000" indent="-144000">
              <a:spcAft>
                <a:spcPts val="300"/>
              </a:spcAft>
              <a:buFont typeface="Wingdings" panose="05000000000000000000" pitchFamily="2" charset="2"/>
              <a:buChar char="q"/>
            </a:pPr>
            <a:endParaRPr lang="eu-ES" sz="1000" dirty="0">
              <a:solidFill>
                <a:schemeClr val="tx1"/>
              </a:solidFill>
            </a:endParaRPr>
          </a:p>
          <a:p>
            <a:pPr marL="144000" indent="-144000">
              <a:spcAft>
                <a:spcPts val="300"/>
              </a:spcAft>
              <a:buFont typeface="Wingdings" panose="05000000000000000000" pitchFamily="2" charset="2"/>
              <a:buChar char="q"/>
            </a:pPr>
            <a:r>
              <a:rPr lang="eu-ES" sz="1000" dirty="0">
                <a:solidFill>
                  <a:schemeClr val="tx1"/>
                </a:solidFill>
              </a:rPr>
              <a:t>Zer hobetu dugu urtetik urtera?</a:t>
            </a:r>
          </a:p>
          <a:p>
            <a:pPr>
              <a:spcAft>
                <a:spcPts val="300"/>
              </a:spcAft>
            </a:pPr>
            <a:endParaRPr lang="eu-ES" sz="1000" dirty="0">
              <a:solidFill>
                <a:schemeClr val="tx1"/>
              </a:solidFill>
            </a:endParaRPr>
          </a:p>
          <a:p>
            <a:pPr marL="144000" indent="-144000">
              <a:spcAft>
                <a:spcPts val="300"/>
              </a:spcAft>
              <a:buFont typeface="Wingdings" panose="05000000000000000000" pitchFamily="2" charset="2"/>
              <a:buChar char="q"/>
            </a:pPr>
            <a:r>
              <a:rPr lang="eu-ES" sz="1000" dirty="0">
                <a:solidFill>
                  <a:schemeClr val="tx1"/>
                </a:solidFill>
              </a:rPr>
              <a:t>Zer dugu hobetzeko oraindik?</a:t>
            </a:r>
          </a:p>
          <a:p>
            <a:pPr>
              <a:spcAft>
                <a:spcPts val="300"/>
              </a:spcAft>
            </a:pPr>
            <a:endParaRPr lang="eu-ES" sz="1000" dirty="0">
              <a:solidFill>
                <a:schemeClr val="tx1"/>
              </a:solidFill>
            </a:endParaRPr>
          </a:p>
          <a:p>
            <a:pPr marL="144000" indent="-144000">
              <a:spcAft>
                <a:spcPts val="300"/>
              </a:spcAft>
              <a:buFont typeface="Wingdings" panose="05000000000000000000" pitchFamily="2" charset="2"/>
              <a:buChar char="q"/>
            </a:pPr>
            <a:r>
              <a:rPr lang="eu-ES" sz="1000" dirty="0">
                <a:solidFill>
                  <a:schemeClr val="tx1"/>
                </a:solidFill>
              </a:rPr>
              <a:t>Zeintzuk dira, gure esperientziaren arabera, erronka nagusiak horrelako prozesuak aurrera eramaterako orduan? </a:t>
            </a:r>
          </a:p>
          <a:p>
            <a:pPr marL="144000" indent="-144000">
              <a:spcAft>
                <a:spcPts val="300"/>
              </a:spcAft>
              <a:buFont typeface="Wingdings" panose="05000000000000000000" pitchFamily="2" charset="2"/>
              <a:buChar char="q"/>
            </a:pPr>
            <a:endParaRPr lang="eu-ES" sz="1000" dirty="0">
              <a:solidFill>
                <a:schemeClr val="tx1"/>
              </a:solidFill>
            </a:endParaRPr>
          </a:p>
          <a:p>
            <a:pPr marL="144000" indent="-144000">
              <a:spcAft>
                <a:spcPts val="300"/>
              </a:spcAft>
              <a:buFont typeface="Wingdings" panose="05000000000000000000" pitchFamily="2" charset="2"/>
              <a:buChar char="q"/>
            </a:pPr>
            <a:r>
              <a:rPr lang="eu-ES" sz="1000" dirty="0">
                <a:solidFill>
                  <a:schemeClr val="tx1"/>
                </a:solidFill>
              </a:rPr>
              <a:t>Ba al dago zerbait berriro errepikatuko ez </a:t>
            </a:r>
            <a:r>
              <a:rPr lang="eu-ES" sz="1000" dirty="0" err="1">
                <a:solidFill>
                  <a:schemeClr val="tx1"/>
                </a:solidFill>
              </a:rPr>
              <a:t>genukeena</a:t>
            </a:r>
            <a:r>
              <a:rPr lang="eu-ES" sz="1000" dirty="0">
                <a:solidFill>
                  <a:schemeClr val="tx1"/>
                </a:solidFill>
              </a:rPr>
              <a:t>? Zergatik?  </a:t>
            </a:r>
          </a:p>
          <a:p>
            <a:pPr marL="144000" indent="-144000">
              <a:spcAft>
                <a:spcPts val="300"/>
              </a:spcAft>
              <a:buFont typeface="Wingdings" panose="05000000000000000000" pitchFamily="2" charset="2"/>
              <a:buChar char="q"/>
            </a:pPr>
            <a:endParaRPr lang="es-ES" sz="1000" dirty="0">
              <a:solidFill>
                <a:schemeClr val="tx1"/>
              </a:solidFill>
            </a:endParaRPr>
          </a:p>
          <a:p>
            <a:pPr marL="144000" indent="-144000">
              <a:spcAft>
                <a:spcPts val="300"/>
              </a:spcAft>
              <a:buFont typeface="Wingdings" panose="05000000000000000000" pitchFamily="2" charset="2"/>
              <a:buChar char="q"/>
            </a:pPr>
            <a:endParaRPr lang="es-ES" sz="1000" dirty="0">
              <a:solidFill>
                <a:schemeClr val="tx1"/>
              </a:solidFill>
            </a:endParaRPr>
          </a:p>
          <a:p>
            <a:pPr>
              <a:spcAft>
                <a:spcPts val="600"/>
              </a:spcAft>
            </a:pPr>
            <a:endParaRPr lang="es-ES" sz="1000" dirty="0">
              <a:solidFill>
                <a:schemeClr val="tx1"/>
              </a:solidFill>
            </a:endParaRPr>
          </a:p>
        </p:txBody>
      </p:sp>
      <p:pic>
        <p:nvPicPr>
          <p:cNvPr id="3074" name="Picture 2">
            <a:extLst>
              <a:ext uri="{FF2B5EF4-FFF2-40B4-BE49-F238E27FC236}">
                <a16:creationId xmlns:a16="http://schemas.microsoft.com/office/drawing/2014/main" id="{B963E3D8-0782-4A9C-8470-45293848063C}"/>
              </a:ext>
            </a:extLst>
          </p:cNvPr>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63110" y="1471576"/>
            <a:ext cx="555627" cy="555627"/>
          </a:xfrm>
          <a:prstGeom prst="rect">
            <a:avLst/>
          </a:prstGeom>
          <a:noFill/>
          <a:extLst>
            <a:ext uri="{909E8E84-426E-40DD-AFC4-6F175D3DCCD1}">
              <a14:hiddenFill xmlns:a14="http://schemas.microsoft.com/office/drawing/2010/main">
                <a:solidFill>
                  <a:srgbClr val="FFFFFF"/>
                </a:solidFill>
              </a14:hiddenFill>
            </a:ext>
          </a:extLst>
        </p:spPr>
      </p:pic>
      <p:sp>
        <p:nvSpPr>
          <p:cNvPr id="11" name="Shape 91">
            <a:extLst>
              <a:ext uri="{FF2B5EF4-FFF2-40B4-BE49-F238E27FC236}">
                <a16:creationId xmlns:a16="http://schemas.microsoft.com/office/drawing/2014/main" id="{775742C6-FFDE-41FF-92DD-02085942EC6B}"/>
              </a:ext>
            </a:extLst>
          </p:cNvPr>
          <p:cNvSpPr txBox="1">
            <a:spLocks/>
          </p:cNvSpPr>
          <p:nvPr/>
        </p:nvSpPr>
        <p:spPr>
          <a:xfrm>
            <a:off x="560512" y="712001"/>
            <a:ext cx="8712968" cy="279180"/>
          </a:xfrm>
          <a:prstGeom prst="rect">
            <a:avLst/>
          </a:prstGeom>
        </p:spPr>
        <p:txBody>
          <a:bodyPr spcFirstLastPara="1" wrap="square" lIns="90000" tIns="46800" rIns="90000" bIns="46800" anchor="t" anchorCtr="0">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defTabSz="914400">
              <a:spcBef>
                <a:spcPts val="0"/>
              </a:spcBef>
              <a:spcAft>
                <a:spcPts val="0"/>
              </a:spcAft>
              <a:buClr>
                <a:srgbClr val="F67031"/>
              </a:buClr>
              <a:buSzPts val="3000"/>
            </a:pPr>
            <a:r>
              <a:rPr lang="eu-ES" sz="1200" b="1" dirty="0">
                <a:solidFill>
                  <a:schemeClr val="accent6">
                    <a:lumMod val="75000"/>
                  </a:schemeClr>
                </a:solidFill>
                <a:latin typeface="Arial" panose="020B0604020202020204" pitchFamily="34" charset="0"/>
                <a:ea typeface="Nunito Sans"/>
                <a:cs typeface="Arial" panose="020B0604020202020204" pitchFamily="34" charset="0"/>
                <a:sym typeface="Nunito Sans"/>
              </a:rPr>
              <a:t>Proiektuan parte hartu duten toki-erakundeekin landutako gaiak</a:t>
            </a:r>
          </a:p>
        </p:txBody>
      </p:sp>
    </p:spTree>
    <p:extLst>
      <p:ext uri="{BB962C8B-B14F-4D97-AF65-F5344CB8AC3E}">
        <p14:creationId xmlns:p14="http://schemas.microsoft.com/office/powerpoint/2010/main" val="33378548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91">
            <a:extLst>
              <a:ext uri="{FF2B5EF4-FFF2-40B4-BE49-F238E27FC236}">
                <a16:creationId xmlns:a16="http://schemas.microsoft.com/office/drawing/2014/main" id="{C99B6D4E-5E8F-44A3-854D-6C312DC6B46A}"/>
              </a:ext>
            </a:extLst>
          </p:cNvPr>
          <p:cNvSpPr txBox="1">
            <a:spLocks/>
          </p:cNvSpPr>
          <p:nvPr/>
        </p:nvSpPr>
        <p:spPr>
          <a:xfrm>
            <a:off x="560512" y="712001"/>
            <a:ext cx="8712968" cy="279180"/>
          </a:xfrm>
          <a:prstGeom prst="rect">
            <a:avLst/>
          </a:prstGeom>
        </p:spPr>
        <p:txBody>
          <a:bodyPr spcFirstLastPara="1" wrap="square" lIns="90000" tIns="46800" rIns="90000" bIns="46800" anchor="t" anchorCtr="0">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defTabSz="914400">
              <a:spcBef>
                <a:spcPts val="0"/>
              </a:spcBef>
              <a:spcAft>
                <a:spcPts val="0"/>
              </a:spcAft>
              <a:buClr>
                <a:srgbClr val="F67031"/>
              </a:buClr>
              <a:buSzPts val="3000"/>
            </a:pPr>
            <a:r>
              <a:rPr lang="eu-ES" sz="1200" b="1" dirty="0">
                <a:solidFill>
                  <a:schemeClr val="accent6">
                    <a:lumMod val="75000"/>
                  </a:schemeClr>
                </a:solidFill>
                <a:latin typeface="Arial" panose="020B0604020202020204" pitchFamily="34" charset="0"/>
                <a:ea typeface="Nunito Sans"/>
                <a:cs typeface="Arial" panose="020B0604020202020204" pitchFamily="34" charset="0"/>
                <a:sym typeface="Nunito Sans"/>
              </a:rPr>
              <a:t>Eragileekin eta herritarrekin egindako kontraste fasean jorratutako gaiak </a:t>
            </a:r>
          </a:p>
        </p:txBody>
      </p:sp>
      <p:sp>
        <p:nvSpPr>
          <p:cNvPr id="3" name="Rectángulo 2">
            <a:extLst>
              <a:ext uri="{FF2B5EF4-FFF2-40B4-BE49-F238E27FC236}">
                <a16:creationId xmlns:a16="http://schemas.microsoft.com/office/drawing/2014/main" id="{53DBD1C5-C181-48DD-B553-0E108FCD5044}"/>
              </a:ext>
            </a:extLst>
          </p:cNvPr>
          <p:cNvSpPr/>
          <p:nvPr/>
        </p:nvSpPr>
        <p:spPr>
          <a:xfrm>
            <a:off x="1385567" y="1735055"/>
            <a:ext cx="3405977" cy="242173"/>
          </a:xfrm>
          <a:prstGeom prst="rect">
            <a:avLst/>
          </a:prstGeom>
          <a:solidFill>
            <a:schemeClr val="tx2"/>
          </a:solid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r>
              <a:rPr lang="eu-ES" sz="1000" b="1" dirty="0">
                <a:solidFill>
                  <a:schemeClr val="bg1"/>
                </a:solidFill>
              </a:rPr>
              <a:t>Elkarteak</a:t>
            </a:r>
          </a:p>
        </p:txBody>
      </p:sp>
      <p:sp>
        <p:nvSpPr>
          <p:cNvPr id="4" name="Rectángulo 3">
            <a:extLst>
              <a:ext uri="{FF2B5EF4-FFF2-40B4-BE49-F238E27FC236}">
                <a16:creationId xmlns:a16="http://schemas.microsoft.com/office/drawing/2014/main" id="{65E125B4-1982-489D-8B3B-90A86ECF7258}"/>
              </a:ext>
            </a:extLst>
          </p:cNvPr>
          <p:cNvSpPr/>
          <p:nvPr/>
        </p:nvSpPr>
        <p:spPr>
          <a:xfrm>
            <a:off x="4953000" y="1735055"/>
            <a:ext cx="3405977" cy="242173"/>
          </a:xfrm>
          <a:prstGeom prst="rect">
            <a:avLst/>
          </a:prstGeom>
          <a:solidFill>
            <a:schemeClr val="tx2"/>
          </a:solid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r>
              <a:rPr lang="eu-ES" sz="1000" b="1" dirty="0">
                <a:solidFill>
                  <a:schemeClr val="bg1"/>
                </a:solidFill>
              </a:rPr>
              <a:t>Norbanakoak</a:t>
            </a:r>
          </a:p>
        </p:txBody>
      </p:sp>
      <p:sp>
        <p:nvSpPr>
          <p:cNvPr id="5" name="Rectángulo 4">
            <a:extLst>
              <a:ext uri="{FF2B5EF4-FFF2-40B4-BE49-F238E27FC236}">
                <a16:creationId xmlns:a16="http://schemas.microsoft.com/office/drawing/2014/main" id="{7B3A1F09-958D-457F-B76A-F02041729EBD}"/>
              </a:ext>
            </a:extLst>
          </p:cNvPr>
          <p:cNvSpPr/>
          <p:nvPr/>
        </p:nvSpPr>
        <p:spPr>
          <a:xfrm>
            <a:off x="1385567" y="1988840"/>
            <a:ext cx="3405977" cy="2304256"/>
          </a:xfrm>
          <a:prstGeom prst="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spcAft>
                <a:spcPts val="600"/>
              </a:spcAft>
              <a:buFont typeface="Wingdings" panose="05000000000000000000" pitchFamily="2" charset="2"/>
              <a:buChar char="q"/>
            </a:pPr>
            <a:r>
              <a:rPr lang="eu-ES" sz="1000" dirty="0">
                <a:solidFill>
                  <a:schemeClr val="tx1"/>
                </a:solidFill>
              </a:rPr>
              <a:t>Abiapuntua (prozesuei buruzko ezagutza eta aurretiko esperientzia)</a:t>
            </a:r>
          </a:p>
          <a:p>
            <a:pPr marL="171450" indent="-171450">
              <a:spcAft>
                <a:spcPts val="600"/>
              </a:spcAft>
              <a:buFont typeface="Wingdings" panose="05000000000000000000" pitchFamily="2" charset="2"/>
              <a:buChar char="q"/>
            </a:pPr>
            <a:r>
              <a:rPr lang="eu-ES" sz="1000" dirty="0">
                <a:solidFill>
                  <a:schemeClr val="tx1"/>
                </a:solidFill>
              </a:rPr>
              <a:t>Prozesu-ereduei buruzko hausnarketa</a:t>
            </a:r>
          </a:p>
          <a:p>
            <a:pPr marL="171450" indent="-171450">
              <a:spcAft>
                <a:spcPts val="600"/>
              </a:spcAft>
              <a:buFont typeface="Wingdings" panose="05000000000000000000" pitchFamily="2" charset="2"/>
              <a:buChar char="q"/>
            </a:pPr>
            <a:r>
              <a:rPr lang="eu-ES" sz="1000" dirty="0">
                <a:solidFill>
                  <a:schemeClr val="tx1"/>
                </a:solidFill>
              </a:rPr>
              <a:t>Emaitzak zabaltzeko, parte hartzeko eta itzultzeko bideei buruzko hausnarketa</a:t>
            </a:r>
          </a:p>
          <a:p>
            <a:pPr marL="171450" indent="-171450">
              <a:spcAft>
                <a:spcPts val="600"/>
              </a:spcAft>
              <a:buFont typeface="Wingdings" panose="05000000000000000000" pitchFamily="2" charset="2"/>
              <a:buChar char="q"/>
            </a:pPr>
            <a:r>
              <a:rPr lang="eu-ES" sz="1000" dirty="0">
                <a:solidFill>
                  <a:schemeClr val="tx1"/>
                </a:solidFill>
              </a:rPr>
              <a:t>Elkarteen barruan erabakiak hartzea</a:t>
            </a:r>
          </a:p>
          <a:p>
            <a:pPr marL="171450" indent="-171450">
              <a:spcAft>
                <a:spcPts val="600"/>
              </a:spcAft>
              <a:buFont typeface="Wingdings" panose="05000000000000000000" pitchFamily="2" charset="2"/>
              <a:buChar char="q"/>
            </a:pPr>
            <a:r>
              <a:rPr lang="eu-ES" sz="1000" dirty="0">
                <a:solidFill>
                  <a:schemeClr val="tx1"/>
                </a:solidFill>
              </a:rPr>
              <a:t>Denborak eta egutegiak</a:t>
            </a:r>
          </a:p>
          <a:p>
            <a:pPr marL="171450" indent="-171450">
              <a:spcAft>
                <a:spcPts val="600"/>
              </a:spcAft>
              <a:buFont typeface="Wingdings" panose="05000000000000000000" pitchFamily="2" charset="2"/>
              <a:buChar char="q"/>
            </a:pPr>
            <a:r>
              <a:rPr lang="eu-ES" sz="1000" dirty="0">
                <a:solidFill>
                  <a:schemeClr val="tx1"/>
                </a:solidFill>
              </a:rPr>
              <a:t>Parte-hartzearen erronkak</a:t>
            </a:r>
          </a:p>
        </p:txBody>
      </p:sp>
      <p:sp>
        <p:nvSpPr>
          <p:cNvPr id="6" name="Rectángulo 5">
            <a:extLst>
              <a:ext uri="{FF2B5EF4-FFF2-40B4-BE49-F238E27FC236}">
                <a16:creationId xmlns:a16="http://schemas.microsoft.com/office/drawing/2014/main" id="{F41DACF1-CE67-448C-BA5B-ADE09E2EB878}"/>
              </a:ext>
            </a:extLst>
          </p:cNvPr>
          <p:cNvSpPr/>
          <p:nvPr/>
        </p:nvSpPr>
        <p:spPr>
          <a:xfrm>
            <a:off x="4953000" y="1988840"/>
            <a:ext cx="3405977" cy="2304256"/>
          </a:xfrm>
          <a:prstGeom prst="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spcAft>
                <a:spcPts val="600"/>
              </a:spcAft>
              <a:buFont typeface="Wingdings" panose="05000000000000000000" pitchFamily="2" charset="2"/>
              <a:buChar char="q"/>
            </a:pPr>
            <a:r>
              <a:rPr lang="eu-ES" sz="1000" dirty="0">
                <a:solidFill>
                  <a:schemeClr val="tx1"/>
                </a:solidFill>
              </a:rPr>
              <a:t>Abiapuntua (prozesuei buruzko ezagutza eta aurretiko esperientzia)</a:t>
            </a:r>
          </a:p>
          <a:p>
            <a:pPr marL="171450" indent="-171450">
              <a:spcAft>
                <a:spcPts val="600"/>
              </a:spcAft>
              <a:buFont typeface="Wingdings" panose="05000000000000000000" pitchFamily="2" charset="2"/>
              <a:buChar char="q"/>
            </a:pPr>
            <a:r>
              <a:rPr lang="eu-ES" sz="1000" dirty="0">
                <a:solidFill>
                  <a:schemeClr val="tx1"/>
                </a:solidFill>
              </a:rPr>
              <a:t>Prozesu-ereduei buruzko hausnarketa</a:t>
            </a:r>
          </a:p>
          <a:p>
            <a:pPr marL="171450" indent="-171450">
              <a:spcAft>
                <a:spcPts val="600"/>
              </a:spcAft>
              <a:buFont typeface="Wingdings" panose="05000000000000000000" pitchFamily="2" charset="2"/>
              <a:buChar char="q"/>
            </a:pPr>
            <a:r>
              <a:rPr lang="eu-ES" sz="1000" dirty="0">
                <a:solidFill>
                  <a:schemeClr val="tx1"/>
                </a:solidFill>
              </a:rPr>
              <a:t>Parte-hartze maila</a:t>
            </a:r>
          </a:p>
          <a:p>
            <a:pPr marL="171450" indent="-171450">
              <a:spcAft>
                <a:spcPts val="600"/>
              </a:spcAft>
              <a:buFont typeface="Wingdings" panose="05000000000000000000" pitchFamily="2" charset="2"/>
              <a:buChar char="q"/>
            </a:pPr>
            <a:r>
              <a:rPr lang="eu-ES" sz="1000" dirty="0">
                <a:solidFill>
                  <a:schemeClr val="tx1"/>
                </a:solidFill>
              </a:rPr>
              <a:t>Emaitzak zabaltzeko, parte hartzeko eta itzultzeko bideei buruzko hausnarketa</a:t>
            </a:r>
          </a:p>
          <a:p>
            <a:pPr marL="171450" indent="-171450">
              <a:spcAft>
                <a:spcPts val="600"/>
              </a:spcAft>
              <a:buFont typeface="Wingdings" panose="05000000000000000000" pitchFamily="2" charset="2"/>
              <a:buChar char="q"/>
            </a:pPr>
            <a:r>
              <a:rPr lang="eu-ES" sz="1000" dirty="0">
                <a:solidFill>
                  <a:schemeClr val="tx1"/>
                </a:solidFill>
              </a:rPr>
              <a:t>Denborak eta egutegiak</a:t>
            </a:r>
          </a:p>
          <a:p>
            <a:pPr marL="171450" indent="-171450">
              <a:spcAft>
                <a:spcPts val="600"/>
              </a:spcAft>
              <a:buFont typeface="Wingdings" panose="05000000000000000000" pitchFamily="2" charset="2"/>
              <a:buChar char="q"/>
            </a:pPr>
            <a:r>
              <a:rPr lang="eu-ES" sz="1000" dirty="0">
                <a:solidFill>
                  <a:schemeClr val="tx1"/>
                </a:solidFill>
              </a:rPr>
              <a:t>Herritarrek proiektuak bozkatzeko/hautatzeko metodologiak</a:t>
            </a:r>
          </a:p>
          <a:p>
            <a:pPr marL="171450" indent="-171450">
              <a:spcAft>
                <a:spcPts val="600"/>
              </a:spcAft>
              <a:buFont typeface="Wingdings" panose="05000000000000000000" pitchFamily="2" charset="2"/>
              <a:buChar char="q"/>
            </a:pPr>
            <a:r>
              <a:rPr lang="eu-ES" sz="1000" dirty="0">
                <a:solidFill>
                  <a:schemeClr val="tx1"/>
                </a:solidFill>
              </a:rPr>
              <a:t>Proposamenak egitea</a:t>
            </a:r>
          </a:p>
        </p:txBody>
      </p:sp>
      <p:sp>
        <p:nvSpPr>
          <p:cNvPr id="7" name="Rectángulo 6">
            <a:extLst>
              <a:ext uri="{FF2B5EF4-FFF2-40B4-BE49-F238E27FC236}">
                <a16:creationId xmlns:a16="http://schemas.microsoft.com/office/drawing/2014/main" id="{A325A073-B9DC-4E65-B10C-EBB7E2AE7863}"/>
              </a:ext>
            </a:extLst>
          </p:cNvPr>
          <p:cNvSpPr/>
          <p:nvPr/>
        </p:nvSpPr>
        <p:spPr>
          <a:xfrm>
            <a:off x="1385566" y="1449530"/>
            <a:ext cx="6973411" cy="235250"/>
          </a:xfrm>
          <a:prstGeom prst="rect">
            <a:avLst/>
          </a:prstGeom>
          <a:solidFill>
            <a:schemeClr val="tx2"/>
          </a:solid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r>
              <a:rPr lang="eu-ES" sz="1000" b="1" dirty="0">
                <a:solidFill>
                  <a:schemeClr val="bg1"/>
                </a:solidFill>
              </a:rPr>
              <a:t>Jorratutako gaiak</a:t>
            </a:r>
          </a:p>
        </p:txBody>
      </p:sp>
    </p:spTree>
    <p:extLst>
      <p:ext uri="{BB962C8B-B14F-4D97-AF65-F5344CB8AC3E}">
        <p14:creationId xmlns:p14="http://schemas.microsoft.com/office/powerpoint/2010/main" val="38226457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B22F5BA-529D-417C-AD85-7E7B0AA87F3D}"/>
              </a:ext>
            </a:extLst>
          </p:cNvPr>
          <p:cNvSpPr/>
          <p:nvPr/>
        </p:nvSpPr>
        <p:spPr>
          <a:xfrm>
            <a:off x="0" y="0"/>
            <a:ext cx="365685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5600"/>
            <a:r>
              <a:rPr lang="eu-ES" sz="2800" dirty="0"/>
              <a:t>4. Tokiko bizipenen azterketa</a:t>
            </a:r>
          </a:p>
        </p:txBody>
      </p:sp>
      <p:pic>
        <p:nvPicPr>
          <p:cNvPr id="27652" name="Picture 4">
            <a:extLst>
              <a:ext uri="{FF2B5EF4-FFF2-40B4-BE49-F238E27FC236}">
                <a16:creationId xmlns:a16="http://schemas.microsoft.com/office/drawing/2014/main" id="{45D231A3-5C5A-4816-A272-F13E3731B39D}"/>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29264" y="4365104"/>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3101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4013DC71-1496-4745-876D-A4DC0D2FEED3}"/>
              </a:ext>
            </a:extLst>
          </p:cNvPr>
          <p:cNvSpPr/>
          <p:nvPr/>
        </p:nvSpPr>
        <p:spPr>
          <a:xfrm>
            <a:off x="559941" y="1014551"/>
            <a:ext cx="8857555" cy="1323439"/>
          </a:xfrm>
          <a:prstGeom prst="rect">
            <a:avLst/>
          </a:prstGeom>
          <a:noFill/>
        </p:spPr>
        <p:txBody>
          <a:bodyPr wrap="square">
            <a:spAutoFit/>
          </a:bodyPr>
          <a:lstStyle/>
          <a:p>
            <a:pPr lvl="0" algn="just">
              <a:defRPr/>
            </a:pPr>
            <a:r>
              <a:rPr lang="eu-ES" sz="1000" b="1" dirty="0">
                <a:solidFill>
                  <a:schemeClr val="accent1">
                    <a:lumMod val="75000"/>
                  </a:schemeClr>
                </a:solidFill>
              </a:rPr>
              <a:t>Partaidetzazko aurrekontuetarako prozesuetan ibilbidea duten 5 euskal udalerriren laguntza</a:t>
            </a:r>
            <a:r>
              <a:rPr lang="eu-ES" sz="1000" dirty="0">
                <a:solidFill>
                  <a:prstClr val="black"/>
                </a:solidFill>
              </a:rPr>
              <a:t> izan dugu. </a:t>
            </a:r>
            <a:r>
              <a:rPr lang="eu-ES" sz="1000" b="1" dirty="0">
                <a:solidFill>
                  <a:schemeClr val="accent1">
                    <a:lumMod val="75000"/>
                  </a:schemeClr>
                </a:solidFill>
              </a:rPr>
              <a:t>Horietako bakoitzak bere metodologia erabiltzen du, nahiz eta elementu komunak ere badituzten</a:t>
            </a:r>
            <a:r>
              <a:rPr lang="eu-ES" sz="1000" dirty="0">
                <a:solidFill>
                  <a:prstClr val="black"/>
                </a:solidFill>
              </a:rPr>
              <a:t>. Aipatu beharra dago </a:t>
            </a:r>
            <a:r>
              <a:rPr lang="eu-ES" sz="1000" b="1" dirty="0">
                <a:solidFill>
                  <a:schemeClr val="accent1">
                    <a:lumMod val="75000"/>
                  </a:schemeClr>
                </a:solidFill>
              </a:rPr>
              <a:t>horietako bakoitza hainbat elementu, aldaketa eta hobekuntza barneratzen joan dela edizio batetik hurrengora</a:t>
            </a:r>
            <a:r>
              <a:rPr lang="eu-ES" sz="1000" dirty="0">
                <a:solidFill>
                  <a:prstClr val="black"/>
                </a:solidFill>
              </a:rPr>
              <a:t>. </a:t>
            </a:r>
          </a:p>
          <a:p>
            <a:pPr lvl="0" algn="just">
              <a:defRPr/>
            </a:pPr>
            <a:endParaRPr lang="es-ES" sz="1000" b="1" dirty="0">
              <a:solidFill>
                <a:prstClr val="black"/>
              </a:solidFill>
            </a:endParaRPr>
          </a:p>
          <a:p>
            <a:pPr lvl="0" algn="just">
              <a:defRPr/>
            </a:pPr>
            <a:r>
              <a:rPr lang="eu-ES" sz="1000" dirty="0">
                <a:solidFill>
                  <a:prstClr val="black"/>
                </a:solidFill>
              </a:rPr>
              <a:t>Udalerri horiek aukeratzeko orduan, haien esperientzia partekatzeko gogoaz gain, aniztasun geografikoko ekimenak aztertu nahi izan dira (3 lurralde historikoetan), tamaina eta errealitate desberdineko udalerriei aplikatutako eredu desberdinekin. </a:t>
            </a:r>
          </a:p>
          <a:p>
            <a:pPr lvl="0" algn="just">
              <a:defRPr/>
            </a:pPr>
            <a:endParaRPr lang="es-ES" sz="1000" dirty="0">
              <a:solidFill>
                <a:prstClr val="black"/>
              </a:solidFill>
            </a:endParaRPr>
          </a:p>
          <a:p>
            <a:pPr lvl="0" algn="just">
              <a:defRPr/>
            </a:pPr>
            <a:r>
              <a:rPr lang="eu-ES" sz="1000" dirty="0">
                <a:solidFill>
                  <a:prstClr val="black"/>
                </a:solidFill>
              </a:rPr>
              <a:t>Hauek dira aztertu diren esperientziak: </a:t>
            </a:r>
          </a:p>
        </p:txBody>
      </p:sp>
      <p:pic>
        <p:nvPicPr>
          <p:cNvPr id="2050" name="Picture 2" descr="Presupuestos Participativos">
            <a:extLst>
              <a:ext uri="{FF2B5EF4-FFF2-40B4-BE49-F238E27FC236}">
                <a16:creationId xmlns:a16="http://schemas.microsoft.com/office/drawing/2014/main" id="{42954B25-2D18-4240-8843-D925FB7372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636" y="2954014"/>
            <a:ext cx="1194012" cy="1154212"/>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D85355B8-0EC0-462D-88BD-343BED3219E7}"/>
              </a:ext>
            </a:extLst>
          </p:cNvPr>
          <p:cNvSpPr/>
          <p:nvPr/>
        </p:nvSpPr>
        <p:spPr>
          <a:xfrm>
            <a:off x="713999" y="2444789"/>
            <a:ext cx="821763" cy="400110"/>
          </a:xfrm>
          <a:prstGeom prst="rect">
            <a:avLst/>
          </a:prstGeom>
        </p:spPr>
        <p:txBody>
          <a:bodyPr wrap="none">
            <a:spAutoFit/>
          </a:bodyPr>
          <a:lstStyle/>
          <a:p>
            <a:pPr marL="0" marR="0" lvl="0" indent="0" algn="ctr" defTabSz="361474" rtl="0" eaLnBrk="1" fontAlgn="auto" latinLnBrk="0" hangingPunct="0">
              <a:lnSpc>
                <a:spcPct val="100000"/>
              </a:lnSpc>
              <a:spcBef>
                <a:spcPts val="0"/>
              </a:spcBef>
              <a:spcAft>
                <a:spcPts val="0"/>
              </a:spcAft>
              <a:buClrTx/>
              <a:buSzTx/>
              <a:buFontTx/>
              <a:buNone/>
              <a:tabLst/>
              <a:defRPr/>
            </a:pPr>
            <a:r>
              <a:rPr kumimoji="0" lang="eu-ES" sz="1000" b="1" i="0" u="none" strike="noStrike" cap="none" normalizeH="0" baseline="0" noProof="0" dirty="0">
                <a:ln>
                  <a:noFill/>
                </a:ln>
                <a:solidFill>
                  <a:schemeClr val="accent6">
                    <a:lumMod val="75000"/>
                  </a:schemeClr>
                </a:solidFill>
                <a:uLnTx/>
                <a:uFillTx/>
                <a:latin typeface="Arial"/>
                <a:ea typeface="+mn-ea"/>
                <a:cs typeface="+mn-cs"/>
                <a:sym typeface="Gill Sans Light"/>
              </a:rPr>
              <a:t>Mungia</a:t>
            </a:r>
          </a:p>
          <a:p>
            <a:pPr marL="0" marR="0" lvl="0" indent="0" algn="ctr" defTabSz="361474" rtl="0" eaLnBrk="1" fontAlgn="auto" latinLnBrk="0" hangingPunct="0">
              <a:lnSpc>
                <a:spcPct val="100000"/>
              </a:lnSpc>
              <a:spcBef>
                <a:spcPts val="0"/>
              </a:spcBef>
              <a:spcAft>
                <a:spcPts val="0"/>
              </a:spcAft>
              <a:buClrTx/>
              <a:buSzTx/>
              <a:buFontTx/>
              <a:buNone/>
              <a:tabLst/>
              <a:defRPr/>
            </a:pPr>
            <a:r>
              <a:rPr kumimoji="0" lang="eu-ES" sz="1000" b="1" i="0" u="none" strike="noStrike" cap="none" normalizeH="0" baseline="0" noProof="0" dirty="0">
                <a:ln>
                  <a:noFill/>
                </a:ln>
                <a:solidFill>
                  <a:schemeClr val="accent6">
                    <a:lumMod val="75000"/>
                  </a:schemeClr>
                </a:solidFill>
                <a:uLnTx/>
                <a:uFillTx/>
                <a:latin typeface="Arial"/>
                <a:ea typeface="+mn-ea"/>
                <a:cs typeface="+mn-cs"/>
                <a:sym typeface="Gill Sans Light"/>
              </a:rPr>
              <a:t>Baietz Ein!</a:t>
            </a:r>
          </a:p>
        </p:txBody>
      </p:sp>
      <p:sp>
        <p:nvSpPr>
          <p:cNvPr id="5" name="Rectángulo 4">
            <a:extLst>
              <a:ext uri="{FF2B5EF4-FFF2-40B4-BE49-F238E27FC236}">
                <a16:creationId xmlns:a16="http://schemas.microsoft.com/office/drawing/2014/main" id="{AED0F754-E42F-409C-BF51-9853EB3FCB3C}"/>
              </a:ext>
            </a:extLst>
          </p:cNvPr>
          <p:cNvSpPr/>
          <p:nvPr/>
        </p:nvSpPr>
        <p:spPr>
          <a:xfrm>
            <a:off x="2525647" y="2444789"/>
            <a:ext cx="1059201" cy="400110"/>
          </a:xfrm>
          <a:prstGeom prst="rect">
            <a:avLst/>
          </a:prstGeom>
        </p:spPr>
        <p:txBody>
          <a:bodyPr wrap="none">
            <a:spAutoFit/>
          </a:bodyPr>
          <a:lstStyle/>
          <a:p>
            <a:pPr marL="0" marR="0" lvl="0" indent="0" algn="ctr" defTabSz="361474" rtl="0" eaLnBrk="1" fontAlgn="auto" latinLnBrk="0" hangingPunct="0">
              <a:lnSpc>
                <a:spcPct val="100000"/>
              </a:lnSpc>
              <a:spcBef>
                <a:spcPts val="0"/>
              </a:spcBef>
              <a:spcAft>
                <a:spcPts val="0"/>
              </a:spcAft>
              <a:buClrTx/>
              <a:buSzTx/>
              <a:buFontTx/>
              <a:buNone/>
              <a:tabLst/>
              <a:defRPr/>
            </a:pPr>
            <a:r>
              <a:rPr kumimoji="0" lang="eu-ES" sz="1000" b="1" i="0" u="none" strike="noStrike" cap="none" normalizeH="0" baseline="0" noProof="0" dirty="0">
                <a:ln>
                  <a:noFill/>
                </a:ln>
                <a:solidFill>
                  <a:schemeClr val="accent6">
                    <a:lumMod val="75000"/>
                  </a:schemeClr>
                </a:solidFill>
                <a:uLnTx/>
                <a:uFillTx/>
                <a:latin typeface="Arial"/>
                <a:ea typeface="+mn-ea"/>
                <a:cs typeface="+mn-cs"/>
                <a:sym typeface="Gill Sans Light"/>
              </a:rPr>
              <a:t>Donostia</a:t>
            </a:r>
          </a:p>
          <a:p>
            <a:pPr marL="0" marR="0" lvl="0" indent="0" algn="ctr" defTabSz="361474" rtl="0" eaLnBrk="1" fontAlgn="auto" latinLnBrk="0" hangingPunct="0">
              <a:lnSpc>
                <a:spcPct val="100000"/>
              </a:lnSpc>
              <a:spcBef>
                <a:spcPts val="0"/>
              </a:spcBef>
              <a:spcAft>
                <a:spcPts val="0"/>
              </a:spcAft>
              <a:buClrTx/>
              <a:buSzTx/>
              <a:buFontTx/>
              <a:buNone/>
              <a:tabLst/>
              <a:defRPr/>
            </a:pPr>
            <a:r>
              <a:rPr kumimoji="0" lang="eu-ES" sz="1000" b="1" i="0" u="none" strike="noStrike" cap="none" normalizeH="0" baseline="0" noProof="0" dirty="0">
                <a:ln>
                  <a:noFill/>
                </a:ln>
                <a:solidFill>
                  <a:schemeClr val="accent6">
                    <a:lumMod val="75000"/>
                  </a:schemeClr>
                </a:solidFill>
                <a:uLnTx/>
                <a:uFillTx/>
                <a:latin typeface="Arial"/>
                <a:ea typeface="+mn-ea"/>
                <a:cs typeface="+mn-cs"/>
                <a:sym typeface="Gill Sans Light"/>
              </a:rPr>
              <a:t>Guztion artean</a:t>
            </a:r>
          </a:p>
        </p:txBody>
      </p:sp>
      <p:pic>
        <p:nvPicPr>
          <p:cNvPr id="3" name="Imagen 2">
            <a:extLst>
              <a:ext uri="{FF2B5EF4-FFF2-40B4-BE49-F238E27FC236}">
                <a16:creationId xmlns:a16="http://schemas.microsoft.com/office/drawing/2014/main" id="{34EE278C-EA85-48B5-8E0C-D44C9660BB26}"/>
              </a:ext>
            </a:extLst>
          </p:cNvPr>
          <p:cNvPicPr>
            <a:picLocks noChangeAspect="1"/>
          </p:cNvPicPr>
          <p:nvPr/>
        </p:nvPicPr>
        <p:blipFill>
          <a:blip r:embed="rId3"/>
          <a:stretch>
            <a:fillRect/>
          </a:stretch>
        </p:blipFill>
        <p:spPr>
          <a:xfrm>
            <a:off x="2091676" y="3247856"/>
            <a:ext cx="2052746" cy="566528"/>
          </a:xfrm>
          <a:prstGeom prst="rect">
            <a:avLst/>
          </a:prstGeom>
        </p:spPr>
      </p:pic>
      <p:sp>
        <p:nvSpPr>
          <p:cNvPr id="7" name="Rectángulo 6">
            <a:extLst>
              <a:ext uri="{FF2B5EF4-FFF2-40B4-BE49-F238E27FC236}">
                <a16:creationId xmlns:a16="http://schemas.microsoft.com/office/drawing/2014/main" id="{6995C0E7-9FCF-49F5-A395-94964522EB14}"/>
              </a:ext>
            </a:extLst>
          </p:cNvPr>
          <p:cNvSpPr/>
          <p:nvPr/>
        </p:nvSpPr>
        <p:spPr>
          <a:xfrm>
            <a:off x="4196397" y="2444789"/>
            <a:ext cx="2052747" cy="400110"/>
          </a:xfrm>
          <a:prstGeom prst="rect">
            <a:avLst/>
          </a:prstGeom>
        </p:spPr>
        <p:txBody>
          <a:bodyPr wrap="square">
            <a:spAutoFit/>
          </a:bodyPr>
          <a:lstStyle/>
          <a:p>
            <a:pPr marL="0" marR="0" lvl="0" indent="0" algn="ctr" defTabSz="361474" rtl="0" eaLnBrk="1" fontAlgn="auto" latinLnBrk="0" hangingPunct="0">
              <a:lnSpc>
                <a:spcPct val="100000"/>
              </a:lnSpc>
              <a:spcBef>
                <a:spcPts val="0"/>
              </a:spcBef>
              <a:spcAft>
                <a:spcPts val="0"/>
              </a:spcAft>
              <a:buClrTx/>
              <a:buSzTx/>
              <a:buFontTx/>
              <a:buNone/>
              <a:tabLst/>
              <a:defRPr/>
            </a:pPr>
            <a:r>
              <a:rPr kumimoji="0" lang="eu-ES" sz="1000" b="1" i="0" u="none" strike="noStrike" cap="none" normalizeH="0" baseline="0" noProof="0" dirty="0">
                <a:ln>
                  <a:noFill/>
                </a:ln>
                <a:solidFill>
                  <a:schemeClr val="accent6">
                    <a:lumMod val="75000"/>
                  </a:schemeClr>
                </a:solidFill>
                <a:uLnTx/>
                <a:uFillTx/>
                <a:latin typeface="Arial"/>
                <a:ea typeface="+mn-ea"/>
                <a:cs typeface="+mn-cs"/>
                <a:sym typeface="Gill Sans Light"/>
              </a:rPr>
              <a:t>Santurtzi- </a:t>
            </a:r>
          </a:p>
          <a:p>
            <a:pPr marL="0" marR="0" lvl="0" indent="0" algn="ctr" defTabSz="361474" rtl="0" eaLnBrk="1" fontAlgn="auto" latinLnBrk="0" hangingPunct="0">
              <a:lnSpc>
                <a:spcPct val="100000"/>
              </a:lnSpc>
              <a:spcBef>
                <a:spcPts val="0"/>
              </a:spcBef>
              <a:spcAft>
                <a:spcPts val="0"/>
              </a:spcAft>
              <a:buClrTx/>
              <a:buSzTx/>
              <a:buFontTx/>
              <a:buNone/>
              <a:tabLst/>
              <a:defRPr/>
            </a:pPr>
            <a:r>
              <a:rPr lang="eu-ES" sz="1000" b="1" dirty="0">
                <a:solidFill>
                  <a:schemeClr val="accent6">
                    <a:lumMod val="75000"/>
                  </a:schemeClr>
                </a:solidFill>
                <a:latin typeface="Arial"/>
              </a:rPr>
              <a:t>Tú propones, tú decides</a:t>
            </a:r>
          </a:p>
        </p:txBody>
      </p:sp>
      <p:pic>
        <p:nvPicPr>
          <p:cNvPr id="2052" name="Picture 4" descr="Resultado de imagen de presupuestos participativos santurtzi">
            <a:extLst>
              <a:ext uri="{FF2B5EF4-FFF2-40B4-BE49-F238E27FC236}">
                <a16:creationId xmlns:a16="http://schemas.microsoft.com/office/drawing/2014/main" id="{35ADCBBA-6C9D-4F11-BB3C-FE05AD88F6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2842" y="3007384"/>
            <a:ext cx="1537574" cy="104747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n de Oñati presupuestos participativos">
            <a:extLst>
              <a:ext uri="{FF2B5EF4-FFF2-40B4-BE49-F238E27FC236}">
                <a16:creationId xmlns:a16="http://schemas.microsoft.com/office/drawing/2014/main" id="{DF5FF754-8AE5-48C7-981C-FF53483201D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1657" y="3178991"/>
            <a:ext cx="1691331" cy="704259"/>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a:extLst>
              <a:ext uri="{FF2B5EF4-FFF2-40B4-BE49-F238E27FC236}">
                <a16:creationId xmlns:a16="http://schemas.microsoft.com/office/drawing/2014/main" id="{4FD5D5B1-63E4-466A-844D-557BA3004D38}"/>
              </a:ext>
            </a:extLst>
          </p:cNvPr>
          <p:cNvSpPr/>
          <p:nvPr/>
        </p:nvSpPr>
        <p:spPr>
          <a:xfrm>
            <a:off x="6159213" y="2444789"/>
            <a:ext cx="1908461" cy="400110"/>
          </a:xfrm>
          <a:prstGeom prst="rect">
            <a:avLst/>
          </a:prstGeom>
        </p:spPr>
        <p:txBody>
          <a:bodyPr wrap="square">
            <a:spAutoFit/>
          </a:bodyPr>
          <a:lstStyle/>
          <a:p>
            <a:pPr marL="0" marR="0" lvl="0" indent="0" algn="ctr" defTabSz="361474" rtl="0" eaLnBrk="1" fontAlgn="auto" latinLnBrk="0" hangingPunct="0">
              <a:lnSpc>
                <a:spcPct val="100000"/>
              </a:lnSpc>
              <a:spcBef>
                <a:spcPts val="0"/>
              </a:spcBef>
              <a:spcAft>
                <a:spcPts val="0"/>
              </a:spcAft>
              <a:buClrTx/>
              <a:buSzTx/>
              <a:buFontTx/>
              <a:buNone/>
              <a:tabLst/>
              <a:defRPr/>
            </a:pPr>
            <a:r>
              <a:rPr kumimoji="0" lang="eu-ES" sz="1000" b="1" i="0" u="none" strike="noStrike" cap="none" normalizeH="0" baseline="0" noProof="0" dirty="0">
                <a:ln>
                  <a:noFill/>
                </a:ln>
                <a:solidFill>
                  <a:schemeClr val="accent6">
                    <a:lumMod val="75000"/>
                  </a:schemeClr>
                </a:solidFill>
                <a:uLnTx/>
                <a:uFillTx/>
                <a:latin typeface="Arial"/>
                <a:ea typeface="+mn-ea"/>
                <a:cs typeface="+mn-cs"/>
                <a:sym typeface="Gill Sans Light"/>
              </a:rPr>
              <a:t>Oñati, Dabilen herria. Partaidetzazko aurrekontuak</a:t>
            </a:r>
          </a:p>
        </p:txBody>
      </p:sp>
      <p:sp>
        <p:nvSpPr>
          <p:cNvPr id="11" name="Rectángulo 10">
            <a:extLst>
              <a:ext uri="{FF2B5EF4-FFF2-40B4-BE49-F238E27FC236}">
                <a16:creationId xmlns:a16="http://schemas.microsoft.com/office/drawing/2014/main" id="{55572F9A-1E74-469D-8A8C-53286507ED90}"/>
              </a:ext>
            </a:extLst>
          </p:cNvPr>
          <p:cNvSpPr/>
          <p:nvPr/>
        </p:nvSpPr>
        <p:spPr>
          <a:xfrm>
            <a:off x="7952988" y="2444789"/>
            <a:ext cx="1542259" cy="400110"/>
          </a:xfrm>
          <a:prstGeom prst="rect">
            <a:avLst/>
          </a:prstGeom>
        </p:spPr>
        <p:txBody>
          <a:bodyPr wrap="square">
            <a:spAutoFit/>
          </a:bodyPr>
          <a:lstStyle/>
          <a:p>
            <a:pPr marL="0" marR="0" lvl="0" indent="0" algn="ctr" defTabSz="361474" rtl="0" eaLnBrk="1" fontAlgn="auto" latinLnBrk="0" hangingPunct="0">
              <a:lnSpc>
                <a:spcPct val="100000"/>
              </a:lnSpc>
              <a:spcBef>
                <a:spcPts val="0"/>
              </a:spcBef>
              <a:spcAft>
                <a:spcPts val="0"/>
              </a:spcAft>
              <a:buClrTx/>
              <a:buSzTx/>
              <a:buFontTx/>
              <a:buNone/>
              <a:tabLst/>
              <a:defRPr/>
            </a:pPr>
            <a:r>
              <a:rPr kumimoji="0" lang="eu-ES" sz="1000" b="1" i="0" u="none" strike="noStrike" cap="none" normalizeH="0" baseline="0" noProof="0" dirty="0">
                <a:ln>
                  <a:noFill/>
                </a:ln>
                <a:solidFill>
                  <a:schemeClr val="accent6">
                    <a:lumMod val="75000"/>
                  </a:schemeClr>
                </a:solidFill>
                <a:uLnTx/>
                <a:uFillTx/>
                <a:latin typeface="Arial"/>
                <a:ea typeface="+mn-ea"/>
                <a:cs typeface="+mn-cs"/>
                <a:sym typeface="Gill Sans Light"/>
              </a:rPr>
              <a:t>Amurrio</a:t>
            </a:r>
          </a:p>
          <a:p>
            <a:pPr marL="0" marR="0" lvl="0" indent="0" algn="ctr" defTabSz="361474" rtl="0" eaLnBrk="1" fontAlgn="auto" latinLnBrk="0" hangingPunct="0">
              <a:lnSpc>
                <a:spcPct val="100000"/>
              </a:lnSpc>
              <a:spcBef>
                <a:spcPts val="0"/>
              </a:spcBef>
              <a:spcAft>
                <a:spcPts val="0"/>
              </a:spcAft>
              <a:buClrTx/>
              <a:buSzTx/>
              <a:buFontTx/>
              <a:buNone/>
              <a:tabLst/>
              <a:defRPr/>
            </a:pPr>
            <a:r>
              <a:rPr kumimoji="0" lang="eu-ES" sz="1000" b="1" i="0" u="none" strike="noStrike" cap="none" normalizeH="0" baseline="0" noProof="0" dirty="0">
                <a:ln>
                  <a:noFill/>
                </a:ln>
                <a:solidFill>
                  <a:schemeClr val="accent6">
                    <a:lumMod val="75000"/>
                  </a:schemeClr>
                </a:solidFill>
                <a:uLnTx/>
                <a:uFillTx/>
                <a:latin typeface="Arial"/>
                <a:ea typeface="+mn-ea"/>
                <a:cs typeface="+mn-cs"/>
                <a:sym typeface="Gill Sans Light"/>
              </a:rPr>
              <a:t>AmurriokoEKIN</a:t>
            </a:r>
          </a:p>
        </p:txBody>
      </p:sp>
      <p:pic>
        <p:nvPicPr>
          <p:cNvPr id="2056" name="Picture 8" descr="Resultado de imagen de AmurriokoEKIN">
            <a:extLst>
              <a:ext uri="{FF2B5EF4-FFF2-40B4-BE49-F238E27FC236}">
                <a16:creationId xmlns:a16="http://schemas.microsoft.com/office/drawing/2014/main" id="{A33917EB-3A45-4FFC-AE74-95E52DFC7C0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2646" b="23135"/>
          <a:stretch/>
        </p:blipFill>
        <p:spPr bwMode="auto">
          <a:xfrm>
            <a:off x="8176662" y="3175063"/>
            <a:ext cx="1313413" cy="712115"/>
          </a:xfrm>
          <a:prstGeom prst="rect">
            <a:avLst/>
          </a:prstGeom>
          <a:noFill/>
          <a:extLst>
            <a:ext uri="{909E8E84-426E-40DD-AFC4-6F175D3DCCD1}">
              <a14:hiddenFill xmlns:a14="http://schemas.microsoft.com/office/drawing/2010/main">
                <a:solidFill>
                  <a:srgbClr val="FFFFFF"/>
                </a:solidFill>
              </a14:hiddenFill>
            </a:ext>
          </a:extLst>
        </p:spPr>
      </p:pic>
      <p:sp>
        <p:nvSpPr>
          <p:cNvPr id="14" name="Rectángulo 13">
            <a:extLst>
              <a:ext uri="{FF2B5EF4-FFF2-40B4-BE49-F238E27FC236}">
                <a16:creationId xmlns:a16="http://schemas.microsoft.com/office/drawing/2014/main" id="{B92C50E9-5732-465F-830A-97D24FE618BB}"/>
              </a:ext>
            </a:extLst>
          </p:cNvPr>
          <p:cNvSpPr/>
          <p:nvPr/>
        </p:nvSpPr>
        <p:spPr>
          <a:xfrm>
            <a:off x="560512" y="4326919"/>
            <a:ext cx="8857555" cy="1900520"/>
          </a:xfrm>
          <a:prstGeom prst="rect">
            <a:avLst/>
          </a:prstGeom>
          <a:noFill/>
        </p:spPr>
        <p:txBody>
          <a:bodyPr wrap="square">
            <a:spAutoFit/>
          </a:bodyPr>
          <a:lstStyle/>
          <a:p>
            <a:pPr marL="0" marR="0" lvl="0" indent="0" algn="just" defTabSz="361474" rtl="0" eaLnBrk="1" fontAlgn="auto" latinLnBrk="0" hangingPunct="0">
              <a:lnSpc>
                <a:spcPct val="100000"/>
              </a:lnSpc>
              <a:spcBef>
                <a:spcPts val="0"/>
              </a:spcBef>
              <a:spcAft>
                <a:spcPts val="300"/>
              </a:spcAft>
              <a:buClrTx/>
              <a:buSzTx/>
              <a:buFontTx/>
              <a:buNone/>
              <a:tabLst/>
              <a:defRPr/>
            </a:pPr>
            <a:r>
              <a:rPr lang="eu-ES" sz="1000" dirty="0">
                <a:solidFill>
                  <a:prstClr val="black"/>
                </a:solidFill>
                <a:latin typeface="Arial"/>
                <a:ea typeface="+mn-ea"/>
                <a:cs typeface="+mn-cs"/>
                <a:sym typeface="Gill Sans Light"/>
              </a:rPr>
              <a:t>Hurrengo orrietan,</a:t>
            </a:r>
            <a:r>
              <a:rPr kumimoji="0" lang="eu-ES" sz="1000" b="0" i="0" u="none" strike="noStrike" cap="none" normalizeH="0" baseline="0" noProof="0" dirty="0">
                <a:ln>
                  <a:noFill/>
                </a:ln>
                <a:solidFill>
                  <a:prstClr val="black"/>
                </a:solidFill>
                <a:uLnTx/>
                <a:uFillTx/>
                <a:latin typeface="Arial"/>
                <a:ea typeface="+mn-ea"/>
                <a:cs typeface="+mn-cs"/>
                <a:sym typeface="Gill Sans Light"/>
              </a:rPr>
              <a:t> aztertutako esperientzien deskribapen bat eskaintzen da, </a:t>
            </a:r>
            <a:r>
              <a:rPr lang="eu-ES" sz="1000" dirty="0">
                <a:solidFill>
                  <a:prstClr val="black"/>
                </a:solidFill>
                <a:latin typeface="Arial"/>
              </a:rPr>
              <a:t>edukiak hurrenkera honetan sailkatuta: </a:t>
            </a:r>
          </a:p>
          <a:p>
            <a:pPr marL="144000" marR="0" lvl="1" indent="-144000" algn="just" defTabSz="361474" rtl="0" eaLnBrk="1" fontAlgn="auto" latinLnBrk="0" hangingPunct="0">
              <a:lnSpc>
                <a:spcPct val="100000"/>
              </a:lnSpc>
              <a:spcBef>
                <a:spcPts val="0"/>
              </a:spcBef>
              <a:spcAft>
                <a:spcPts val="300"/>
              </a:spcAft>
              <a:buClrTx/>
              <a:buSzTx/>
              <a:buFont typeface="Wingdings" panose="05000000000000000000" pitchFamily="2" charset="2"/>
              <a:buChar char="q"/>
              <a:tabLst/>
              <a:defRPr/>
            </a:pPr>
            <a:r>
              <a:rPr kumimoji="0" lang="eu-ES" sz="1000" b="0" i="0" u="none" strike="noStrike" cap="none" normalizeH="0" baseline="0" noProof="0" dirty="0">
                <a:ln>
                  <a:noFill/>
                </a:ln>
                <a:solidFill>
                  <a:prstClr val="black"/>
                </a:solidFill>
                <a:uLnTx/>
                <a:uFillTx/>
                <a:latin typeface="Arial"/>
                <a:ea typeface="+mn-ea"/>
                <a:cs typeface="+mn-cs"/>
                <a:sym typeface="Gill Sans Light"/>
              </a:rPr>
              <a:t>Ezaugarri bereizleak, praktika egokiak eta bere testuinguruan gako diren alderdiak edo nabarmendu nahi den eredua identifikatzea</a:t>
            </a:r>
            <a:r>
              <a:rPr lang="eu-ES" sz="1000" dirty="0">
                <a:solidFill>
                  <a:prstClr val="black"/>
                </a:solidFill>
                <a:latin typeface="Arial"/>
                <a:ea typeface="+mn-ea"/>
                <a:cs typeface="+mn-cs"/>
                <a:sym typeface="Gill Sans Light"/>
              </a:rPr>
              <a:t>, eta baita </a:t>
            </a:r>
            <a:r>
              <a:rPr kumimoji="0" lang="eu-ES" sz="1000" b="0" i="0" u="none" strike="noStrike" cap="none" normalizeH="0" baseline="0" noProof="0" dirty="0">
                <a:ln>
                  <a:noFill/>
                </a:ln>
                <a:solidFill>
                  <a:prstClr val="black"/>
                </a:solidFill>
                <a:uLnTx/>
                <a:uFillTx/>
                <a:latin typeface="Arial"/>
                <a:ea typeface="+mn-ea"/>
                <a:cs typeface="+mn-cs"/>
                <a:sym typeface="Gill Sans Light"/>
              </a:rPr>
              <a:t>elementu erraztaileak eta partaidetzazko aurrekontuen </a:t>
            </a:r>
            <a:r>
              <a:rPr lang="eu-ES" sz="1000" dirty="0">
                <a:solidFill>
                  <a:prstClr val="black"/>
                </a:solidFill>
                <a:latin typeface="Arial"/>
                <a:ea typeface="+mn-ea"/>
                <a:cs typeface="+mn-cs"/>
                <a:sym typeface="Gill Sans Light"/>
              </a:rPr>
              <a:t>egungo prozesuan oinarrituta, elementu erraztaileak eta oztopoak identifikatzea ere.</a:t>
            </a:r>
          </a:p>
          <a:p>
            <a:pPr marL="144000" marR="0" lvl="1" indent="-144000" algn="just" defTabSz="361474" rtl="0" eaLnBrk="1" fontAlgn="auto" latinLnBrk="0" hangingPunct="0">
              <a:lnSpc>
                <a:spcPct val="100000"/>
              </a:lnSpc>
              <a:spcBef>
                <a:spcPts val="0"/>
              </a:spcBef>
              <a:spcAft>
                <a:spcPts val="300"/>
              </a:spcAft>
              <a:buClrTx/>
              <a:buSzTx/>
              <a:buFont typeface="Wingdings" panose="05000000000000000000" pitchFamily="2" charset="2"/>
              <a:buChar char="q"/>
              <a:tabLst/>
              <a:defRPr/>
            </a:pPr>
            <a:r>
              <a:rPr lang="eu-ES" sz="1000" dirty="0">
                <a:solidFill>
                  <a:prstClr val="black"/>
                </a:solidFill>
                <a:latin typeface="Arial"/>
                <a:ea typeface="+mn-ea"/>
                <a:cs typeface="+mn-cs"/>
                <a:sym typeface="Gill Sans Light"/>
              </a:rPr>
              <a:t>Esperientziaren fitxa deskribatzaile xehatua</a:t>
            </a:r>
            <a:r>
              <a:rPr kumimoji="0" lang="eu-ES" sz="1000" b="0" i="0" u="none" strike="noStrike" cap="none" normalizeH="0" baseline="0" noProof="0" dirty="0">
                <a:ln>
                  <a:noFill/>
                </a:ln>
                <a:solidFill>
                  <a:prstClr val="black"/>
                </a:solidFill>
                <a:uLnTx/>
                <a:uFillTx/>
                <a:latin typeface="Arial"/>
                <a:ea typeface="+mn-ea"/>
                <a:cs typeface="+mn-cs"/>
                <a:sym typeface="Gill Sans Light"/>
              </a:rPr>
              <a:t>. </a:t>
            </a:r>
          </a:p>
          <a:p>
            <a:pPr marL="144000" lvl="1" indent="-144000" algn="just">
              <a:buFont typeface="Wingdings" panose="05000000000000000000" pitchFamily="2" charset="2"/>
              <a:buChar char="q"/>
              <a:defRPr/>
            </a:pPr>
            <a:r>
              <a:rPr kumimoji="0" lang="eu-ES" sz="1000" b="0" i="0" u="none" strike="noStrike" cap="none" normalizeH="0" baseline="0" noProof="0" dirty="0">
                <a:ln>
                  <a:noFill/>
                </a:ln>
                <a:solidFill>
                  <a:prstClr val="black"/>
                </a:solidFill>
                <a:uLnTx/>
                <a:uFillTx/>
                <a:latin typeface="Arial"/>
                <a:ea typeface="+mn-ea"/>
                <a:cs typeface="+mn-cs"/>
                <a:sym typeface="Gill Sans Light"/>
              </a:rPr>
              <a:t>Prozesuaren ilustrazioa haren fluxu-diagramaren bitartez, non garatutako jarduera nagusiak, prozesuan aplikatzen diren aukeratze</a:t>
            </a:r>
            <a:r>
              <a:rPr lang="eu-ES" sz="1000" b="1" dirty="0">
                <a:solidFill>
                  <a:srgbClr val="00B050"/>
                </a:solidFill>
              </a:rPr>
              <a:t> </a:t>
            </a:r>
            <a:r>
              <a:rPr kumimoji="0" lang="eu-ES" sz="1000" b="0" i="0" u="none" strike="noStrike" cap="none" normalizeH="0" baseline="0" noProof="0" dirty="0">
                <a:ln>
                  <a:noFill/>
                </a:ln>
                <a:solidFill>
                  <a:prstClr val="black"/>
                </a:solidFill>
                <a:uLnTx/>
                <a:uFillTx/>
                <a:latin typeface="Arial"/>
                <a:ea typeface="+mn-ea"/>
                <a:cs typeface="+mn-cs"/>
                <a:sym typeface="Gill Sans Light"/>
              </a:rPr>
              <a:t>irizpideak eta esku hartzen duten profilak biltzen diren.</a:t>
            </a:r>
          </a:p>
          <a:p>
            <a:pPr marL="171450" indent="-171450" algn="just">
              <a:buFont typeface="Wingdings" panose="05000000000000000000" pitchFamily="2" charset="2"/>
              <a:buChar char="q"/>
              <a:defRPr/>
            </a:pPr>
            <a:endParaRPr lang="es-ES" sz="1000" dirty="0">
              <a:solidFill>
                <a:prstClr val="black"/>
              </a:solidFill>
            </a:endParaRPr>
          </a:p>
          <a:p>
            <a:pPr algn="just">
              <a:defRPr/>
            </a:pPr>
            <a:r>
              <a:rPr lang="eu-ES" sz="1000" dirty="0">
                <a:solidFill>
                  <a:prstClr val="black"/>
                </a:solidFill>
              </a:rPr>
              <a:t>Aipatu beharra dago hurrengo orrietan proiektuak deskribatzen direla prozesuak garatzeko eta, egindako elkarrizketetan oinarrituta, udalerriarentzat zein haietan lan egiten duten pertsonentzat bereziki garrantzitsuak diren alderdiak garatzeko jarraituko diren gako alderdi eta fase handiak ateratzeko. Horrek ez du esan nahi partaidetzazko aurrekontuekin lotutako ataza edo ekintza gehiago burutzen ez denik, bai aurretik bai ondoren, edo analisian berariaz aipatzen diren zenbait alderdi beste batzuetan ere ematen ez direnik. </a:t>
            </a:r>
          </a:p>
        </p:txBody>
      </p:sp>
      <p:sp>
        <p:nvSpPr>
          <p:cNvPr id="15" name="Shape 91">
            <a:extLst>
              <a:ext uri="{FF2B5EF4-FFF2-40B4-BE49-F238E27FC236}">
                <a16:creationId xmlns:a16="http://schemas.microsoft.com/office/drawing/2014/main" id="{00749319-B608-4A79-9C8B-B4AF97DDB74A}"/>
              </a:ext>
            </a:extLst>
          </p:cNvPr>
          <p:cNvSpPr txBox="1">
            <a:spLocks/>
          </p:cNvSpPr>
          <p:nvPr/>
        </p:nvSpPr>
        <p:spPr>
          <a:xfrm>
            <a:off x="560512" y="495977"/>
            <a:ext cx="8712968" cy="340735"/>
          </a:xfrm>
          <a:prstGeom prst="rect">
            <a:avLst/>
          </a:prstGeom>
        </p:spPr>
        <p:txBody>
          <a:bodyPr spcFirstLastPara="1" wrap="square" lIns="90000" tIns="46800" rIns="90000" bIns="46800" anchor="t" anchorCtr="0">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defTabSz="914400">
              <a:spcBef>
                <a:spcPts val="0"/>
              </a:spcBef>
              <a:spcAft>
                <a:spcPts val="0"/>
              </a:spcAft>
              <a:buClr>
                <a:srgbClr val="F67031"/>
              </a:buClr>
              <a:buSzPts val="3000"/>
            </a:pPr>
            <a:r>
              <a:rPr lang="eu-ES" sz="1600" b="1" dirty="0">
                <a:solidFill>
                  <a:schemeClr val="accent1">
                    <a:lumMod val="75000"/>
                  </a:schemeClr>
                </a:solidFill>
                <a:latin typeface="Arial" panose="020B0604020202020204" pitchFamily="34" charset="0"/>
                <a:ea typeface="Nunito Sans"/>
                <a:cs typeface="Arial" panose="020B0604020202020204" pitchFamily="34" charset="0"/>
                <a:sym typeface="Nunito Sans"/>
              </a:rPr>
              <a:t>Tokiko bizipenen azterketa</a:t>
            </a:r>
          </a:p>
        </p:txBody>
      </p:sp>
    </p:spTree>
    <p:extLst>
      <p:ext uri="{BB962C8B-B14F-4D97-AF65-F5344CB8AC3E}">
        <p14:creationId xmlns:p14="http://schemas.microsoft.com/office/powerpoint/2010/main" val="14745136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91">
            <a:extLst>
              <a:ext uri="{FF2B5EF4-FFF2-40B4-BE49-F238E27FC236}">
                <a16:creationId xmlns:a16="http://schemas.microsoft.com/office/drawing/2014/main" id="{5A10556C-B92B-4564-8FA7-AE63D6ED622B}"/>
              </a:ext>
            </a:extLst>
          </p:cNvPr>
          <p:cNvSpPr txBox="1">
            <a:spLocks/>
          </p:cNvSpPr>
          <p:nvPr/>
        </p:nvSpPr>
        <p:spPr>
          <a:xfrm>
            <a:off x="560512" y="476672"/>
            <a:ext cx="8712968" cy="556179"/>
          </a:xfrm>
          <a:prstGeom prst="rect">
            <a:avLst/>
          </a:prstGeom>
        </p:spPr>
        <p:txBody>
          <a:bodyPr spcFirstLastPara="1" wrap="square" lIns="90000" tIns="46800" rIns="90000" bIns="46800" anchor="t" anchorCtr="0">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defTabSz="914400">
              <a:spcBef>
                <a:spcPts val="0"/>
              </a:spcBef>
              <a:spcAft>
                <a:spcPts val="0"/>
              </a:spcAft>
              <a:buClr>
                <a:srgbClr val="F67031"/>
              </a:buClr>
              <a:buSzPts val="3000"/>
            </a:pPr>
            <a:r>
              <a:rPr lang="eu-ES" sz="1600" b="1" dirty="0">
                <a:solidFill>
                  <a:schemeClr val="bg1">
                    <a:lumMod val="50000"/>
                  </a:schemeClr>
                </a:solidFill>
                <a:latin typeface="Arial" panose="020B0604020202020204" pitchFamily="34" charset="0"/>
                <a:ea typeface="Nunito Sans"/>
                <a:cs typeface="Arial" panose="020B0604020202020204" pitchFamily="34" charset="0"/>
                <a:sym typeface="Nunito Sans"/>
              </a:rPr>
              <a:t>1. esperientzia: Mungia- Baietz Ein! </a:t>
            </a:r>
          </a:p>
          <a:p>
            <a:pPr algn="l" defTabSz="914400">
              <a:spcBef>
                <a:spcPts val="0"/>
              </a:spcBef>
              <a:spcAft>
                <a:spcPts val="0"/>
              </a:spcAft>
              <a:buClr>
                <a:srgbClr val="F67031"/>
              </a:buClr>
              <a:buSzPts val="3000"/>
            </a:pPr>
            <a:r>
              <a:rPr lang="eu-ES" sz="1400" dirty="0">
                <a:solidFill>
                  <a:schemeClr val="accent6">
                    <a:lumMod val="75000"/>
                  </a:schemeClr>
                </a:solidFill>
                <a:latin typeface="Arial" panose="020B0604020202020204" pitchFamily="34" charset="0"/>
                <a:ea typeface="Nunito Sans"/>
                <a:cs typeface="Arial" panose="020B0604020202020204" pitchFamily="34" charset="0"/>
                <a:sym typeface="Nunito Sans"/>
              </a:rPr>
              <a:t>DESKRIBAPEN OROKORRA ETA EZAUGARRI BEREIZLEAK  </a:t>
            </a:r>
          </a:p>
        </p:txBody>
      </p:sp>
      <p:sp>
        <p:nvSpPr>
          <p:cNvPr id="4" name="Rectángulo 3">
            <a:extLst>
              <a:ext uri="{FF2B5EF4-FFF2-40B4-BE49-F238E27FC236}">
                <a16:creationId xmlns:a16="http://schemas.microsoft.com/office/drawing/2014/main" id="{CC5AB688-2436-4C88-83FC-CF8A341E1EBE}"/>
              </a:ext>
            </a:extLst>
          </p:cNvPr>
          <p:cNvSpPr/>
          <p:nvPr/>
        </p:nvSpPr>
        <p:spPr>
          <a:xfrm>
            <a:off x="560512" y="1095019"/>
            <a:ext cx="8827583" cy="4824398"/>
          </a:xfrm>
          <a:prstGeom prst="rect">
            <a:avLst/>
          </a:prstGeom>
          <a:noFill/>
        </p:spPr>
        <p:txBody>
          <a:bodyPr wrap="square">
            <a:spAutoFit/>
          </a:bodyPr>
          <a:lstStyle/>
          <a:p>
            <a:pPr lvl="0" algn="just"/>
            <a:r>
              <a:rPr lang="eu-ES" sz="1000" dirty="0">
                <a:solidFill>
                  <a:prstClr val="black"/>
                </a:solidFill>
              </a:rPr>
              <a:t>Mungiako Udalak partaidetzazko aurrekontuen </a:t>
            </a:r>
            <a:r>
              <a:rPr lang="eu-ES" sz="1000" b="1" dirty="0">
                <a:solidFill>
                  <a:schemeClr val="accent1">
                    <a:lumMod val="75000"/>
                  </a:schemeClr>
                </a:solidFill>
              </a:rPr>
              <a:t>2 edizio </a:t>
            </a:r>
            <a:r>
              <a:rPr lang="eu-ES" sz="1000" dirty="0">
                <a:solidFill>
                  <a:prstClr val="black"/>
                </a:solidFill>
              </a:rPr>
              <a:t>eraman ditu aurrera. </a:t>
            </a:r>
          </a:p>
          <a:p>
            <a:pPr lvl="0" algn="just"/>
            <a:endParaRPr lang="es-ES" sz="1000" dirty="0">
              <a:solidFill>
                <a:prstClr val="black"/>
              </a:solidFill>
            </a:endParaRPr>
          </a:p>
          <a:p>
            <a:pPr lvl="0" algn="just"/>
            <a:r>
              <a:rPr lang="eu-ES" sz="1000" dirty="0">
                <a:solidFill>
                  <a:prstClr val="black"/>
                </a:solidFill>
              </a:rPr>
              <a:t>Egun, herritarrek udalerako proposamenak egiten dituzte, eta, proposamenen bideragarritasun teknikoa, ekonomikoa eta juridikoa aztertu ondoren, alderdi politiko guztien eta teknikarien arteko bilera egiten da eta 8 proiekturen zerrenda egiten da herritarrek haien botoaren bitartez aukeratzeko. Azkenik, herritarrek baloratzen dituzte proiektuak, lehentasunen arabera.  </a:t>
            </a:r>
          </a:p>
          <a:p>
            <a:pPr lvl="0" algn="just"/>
            <a:endParaRPr lang="es-ES" sz="1000" dirty="0">
              <a:solidFill>
                <a:prstClr val="black"/>
              </a:solidFill>
            </a:endParaRPr>
          </a:p>
          <a:p>
            <a:pPr lvl="0" algn="just"/>
            <a:r>
              <a:rPr lang="eu-ES" sz="1000" dirty="0">
                <a:solidFill>
                  <a:prstClr val="black"/>
                </a:solidFill>
              </a:rPr>
              <a:t>Hasiera batean, Udala eredu sinpleago batetik hasi zen, esperientzian oinarrituta ikasten joateko eta faseak eta elementuak barneratzen joateko, aurreko edizioetako arriskuak eta praktika egokiak ezagutu ondoren. Hasierako eredu horretan, arlo bakoitzeko teknikarien proposamenetan oinarrituta, alderdi politikoak elkartu eta 8 proiekturen zerrenda egin (hasieran, behin) zen herritarrek botoa eman edo haiek balora zitzaten. </a:t>
            </a:r>
          </a:p>
          <a:p>
            <a:pPr lvl="0" algn="just"/>
            <a:endParaRPr lang="es-ES" sz="1000" dirty="0">
              <a:solidFill>
                <a:prstClr val="black"/>
              </a:solidFill>
            </a:endParaRPr>
          </a:p>
          <a:p>
            <a:pPr lvl="0" algn="just">
              <a:spcAft>
                <a:spcPts val="600"/>
              </a:spcAft>
            </a:pPr>
            <a:r>
              <a:rPr lang="eu-ES" sz="1000" dirty="0">
                <a:solidFill>
                  <a:prstClr val="black"/>
                </a:solidFill>
              </a:rPr>
              <a:t>Eredu hau deskribatzeko fitxan xehetasun gehiago ematen badira ere, Mungiako esperientziak aipatu beharreko ezaugarri espezifiko berezi hauek ditu:  </a:t>
            </a:r>
          </a:p>
          <a:p>
            <a:pPr marL="171450" indent="-171450" algn="just">
              <a:spcAft>
                <a:spcPts val="600"/>
              </a:spcAft>
              <a:buFont typeface="Wingdings" panose="05000000000000000000" pitchFamily="2" charset="2"/>
              <a:buChar char="ü"/>
            </a:pPr>
            <a:r>
              <a:rPr lang="eu-ES" sz="1000" dirty="0">
                <a:solidFill>
                  <a:schemeClr val="tx1"/>
                </a:solidFill>
              </a:rPr>
              <a:t>Prozesu honek </a:t>
            </a:r>
            <a:r>
              <a:rPr lang="eu-ES" sz="1000" b="1" dirty="0">
                <a:solidFill>
                  <a:schemeClr val="accent1">
                    <a:lumMod val="75000"/>
                  </a:schemeClr>
                </a:solidFill>
              </a:rPr>
              <a:t>udal alderdi politiko guztien adostasuna eta partaidetza du</a:t>
            </a:r>
            <a:r>
              <a:rPr lang="eu-ES" sz="1000" dirty="0">
                <a:solidFill>
                  <a:schemeClr val="tx1"/>
                </a:solidFill>
              </a:rPr>
              <a:t>. </a:t>
            </a:r>
          </a:p>
          <a:p>
            <a:pPr marL="171450" indent="-171450" algn="just">
              <a:spcAft>
                <a:spcPts val="600"/>
              </a:spcAft>
              <a:buFont typeface="Wingdings" panose="05000000000000000000" pitchFamily="2" charset="2"/>
              <a:buChar char="ü"/>
            </a:pPr>
            <a:r>
              <a:rPr lang="eu-ES" sz="1000" dirty="0">
                <a:solidFill>
                  <a:schemeClr val="tx1"/>
                </a:solidFill>
              </a:rPr>
              <a:t>Udal berean </a:t>
            </a:r>
            <a:r>
              <a:rPr lang="eu-ES" sz="1000" b="1" dirty="0">
                <a:solidFill>
                  <a:schemeClr val="accent1">
                    <a:lumMod val="75000"/>
                  </a:schemeClr>
                </a:solidFill>
              </a:rPr>
              <a:t>aurreko edizioetan burututako prozesuekiko hobekuntzak eta metodo konplexuagoak proposatzen ditu </a:t>
            </a:r>
            <a:r>
              <a:rPr lang="eu-ES" sz="1000" dirty="0">
                <a:solidFill>
                  <a:schemeClr val="tx1"/>
                </a:solidFill>
              </a:rPr>
              <a:t>prozesu honek. Ondorioz, badirudi </a:t>
            </a:r>
            <a:r>
              <a:rPr lang="eu-ES" sz="1000" b="1" dirty="0">
                <a:solidFill>
                  <a:schemeClr val="accent1">
                    <a:lumMod val="75000"/>
                  </a:schemeClr>
                </a:solidFill>
              </a:rPr>
              <a:t>etengabeko hobekuntzari eta denboran zehar haren egonkortasunari eta ibilbideari eusteko interesa dagoela</a:t>
            </a:r>
            <a:r>
              <a:rPr lang="eu-ES" sz="1000" b="1" dirty="0">
                <a:solidFill>
                  <a:schemeClr val="tx1"/>
                </a:solidFill>
              </a:rPr>
              <a:t>.</a:t>
            </a:r>
          </a:p>
          <a:p>
            <a:pPr marL="171450" lvl="0" indent="-171450" algn="just">
              <a:spcAft>
                <a:spcPts val="300"/>
              </a:spcAft>
              <a:buFont typeface="Wingdings" panose="05000000000000000000" pitchFamily="2" charset="2"/>
              <a:buChar char="ü"/>
            </a:pPr>
            <a:r>
              <a:rPr lang="eu-ES" sz="1000" b="1" dirty="0">
                <a:solidFill>
                  <a:schemeClr val="accent1">
                    <a:lumMod val="75000"/>
                  </a:schemeClr>
                </a:solidFill>
              </a:rPr>
              <a:t>Ahalegin</a:t>
            </a:r>
            <a:r>
              <a:rPr lang="eu-ES" sz="1000" b="1" dirty="0">
                <a:solidFill>
                  <a:srgbClr val="00B050"/>
                </a:solidFill>
              </a:rPr>
              <a:t> </a:t>
            </a:r>
            <a:r>
              <a:rPr lang="eu-ES" sz="1000" b="1" dirty="0">
                <a:solidFill>
                  <a:schemeClr val="accent1">
                    <a:lumMod val="75000"/>
                  </a:schemeClr>
                </a:solidFill>
              </a:rPr>
              <a:t>nabarmena egiten da prozesua Udalak eskura dituen bide guztien bitartez argitaratzeko eta zabaltzeko, </a:t>
            </a:r>
            <a:r>
              <a:rPr lang="eu-ES" sz="1000" dirty="0">
                <a:solidFill>
                  <a:schemeClr val="tx1"/>
                </a:solidFill>
              </a:rPr>
              <a:t>hauek barne:</a:t>
            </a:r>
          </a:p>
          <a:p>
            <a:pPr marL="447675" indent="-144000" algn="just">
              <a:spcAft>
                <a:spcPts val="300"/>
              </a:spcAft>
              <a:buFont typeface="Wingdings" panose="05000000000000000000" pitchFamily="2" charset="2"/>
              <a:buChar char="q"/>
            </a:pPr>
            <a:r>
              <a:rPr lang="eu-ES" sz="1000" dirty="0">
                <a:solidFill>
                  <a:schemeClr val="tx1"/>
                </a:solidFill>
              </a:rPr>
              <a:t>Taldeekin berariazko saio informatzaileak.</a:t>
            </a:r>
          </a:p>
          <a:p>
            <a:pPr marL="447675" indent="-144000" algn="just">
              <a:spcAft>
                <a:spcPts val="300"/>
              </a:spcAft>
              <a:buFont typeface="Wingdings" panose="05000000000000000000" pitchFamily="2" charset="2"/>
              <a:buChar char="q"/>
            </a:pPr>
            <a:r>
              <a:rPr lang="eu-ES" sz="1000" dirty="0">
                <a:solidFill>
                  <a:schemeClr val="tx1"/>
                </a:solidFill>
              </a:rPr>
              <a:t>Irakurketa errazeko irizpideak sartzea. </a:t>
            </a:r>
          </a:p>
          <a:p>
            <a:pPr marL="447675" indent="-144000" algn="just">
              <a:spcAft>
                <a:spcPts val="600"/>
              </a:spcAft>
              <a:buFont typeface="Wingdings" panose="05000000000000000000" pitchFamily="2" charset="2"/>
              <a:buChar char="q"/>
            </a:pPr>
            <a:r>
              <a:rPr lang="eu-ES" sz="1000" dirty="0">
                <a:solidFill>
                  <a:schemeClr val="tx1"/>
                </a:solidFill>
              </a:rPr>
              <a:t>Ikus-entzunezko edukiak sortzea proiektuak ezagutzera emateko eta Baietz </a:t>
            </a:r>
            <a:r>
              <a:rPr lang="eu-ES" sz="1000" dirty="0" err="1">
                <a:solidFill>
                  <a:schemeClr val="tx1"/>
                </a:solidFill>
              </a:rPr>
              <a:t>Ein</a:t>
            </a:r>
            <a:r>
              <a:rPr lang="eu-ES" sz="1000" dirty="0">
                <a:solidFill>
                  <a:schemeClr val="tx1"/>
                </a:solidFill>
              </a:rPr>
              <a:t>! prozesuaren irudiari lotura areagotzeko.</a:t>
            </a:r>
          </a:p>
          <a:p>
            <a:pPr marL="171450" indent="-171450" algn="just">
              <a:spcAft>
                <a:spcPts val="600"/>
              </a:spcAft>
              <a:buFont typeface="Wingdings" panose="05000000000000000000" pitchFamily="2" charset="2"/>
              <a:buChar char="ü"/>
            </a:pPr>
            <a:r>
              <a:rPr lang="eu-ES" sz="1000" dirty="0">
                <a:solidFill>
                  <a:schemeClr val="tx1"/>
                </a:solidFill>
              </a:rPr>
              <a:t>Prozesuak udalerriko herritar guztien partaidetza eta </a:t>
            </a:r>
            <a:r>
              <a:rPr lang="eu-ES" sz="1000" b="1" dirty="0">
                <a:solidFill>
                  <a:schemeClr val="accent1">
                    <a:lumMod val="75000"/>
                  </a:schemeClr>
                </a:solidFill>
              </a:rPr>
              <a:t>pedagogia </a:t>
            </a:r>
            <a:r>
              <a:rPr lang="eu-ES" sz="1000" dirty="0">
                <a:solidFill>
                  <a:schemeClr val="tx1"/>
                </a:solidFill>
              </a:rPr>
              <a:t>errazten du, eta </a:t>
            </a:r>
            <a:r>
              <a:rPr lang="eu-ES" sz="1000" b="1" dirty="0">
                <a:solidFill>
                  <a:schemeClr val="accent1">
                    <a:lumMod val="75000"/>
                  </a:schemeClr>
                </a:solidFill>
              </a:rPr>
              <a:t>adimen anitzeko eta erretiratutako pertsonen egoitzetan informatzeko saio espezifikoak egiten ditu, herritarrentzako saio irekiez gain</a:t>
            </a:r>
            <a:r>
              <a:rPr lang="eu-ES" sz="1000" b="1" dirty="0">
                <a:solidFill>
                  <a:schemeClr val="tx1"/>
                </a:solidFill>
              </a:rPr>
              <a:t>. </a:t>
            </a:r>
            <a:r>
              <a:rPr lang="eu-ES" sz="1000" dirty="0">
                <a:solidFill>
                  <a:schemeClr val="tx1"/>
                </a:solidFill>
              </a:rPr>
              <a:t>Hori guztia ekimena zabaltzeko eta prozesuan parte hartzeko lagungarria da.</a:t>
            </a:r>
          </a:p>
          <a:p>
            <a:pPr marL="171450" lvl="0" indent="-171450" algn="just">
              <a:spcAft>
                <a:spcPts val="600"/>
              </a:spcAft>
              <a:buFont typeface="Wingdings" panose="05000000000000000000" pitchFamily="2" charset="2"/>
              <a:buChar char="ü"/>
            </a:pPr>
            <a:r>
              <a:rPr lang="eu-ES" sz="1000" dirty="0">
                <a:solidFill>
                  <a:schemeClr val="tx1"/>
                </a:solidFill>
              </a:rPr>
              <a:t>Lehenengo fasean ekarpenak eta proposamenak modu espontaneoan biltzeak udal arlo guztiekin lotutako proiektuen informazioa eta proiektuak biltzea errazten du eta, ondorioz, </a:t>
            </a:r>
            <a:r>
              <a:rPr lang="eu-ES" sz="1000" b="1" dirty="0">
                <a:solidFill>
                  <a:schemeClr val="accent1">
                    <a:lumMod val="75000"/>
                  </a:schemeClr>
                </a:solidFill>
              </a:rPr>
              <a:t>herritarren interesa eta beharrak detektatzea ahalbidetzen du</a:t>
            </a:r>
            <a:r>
              <a:rPr lang="eu-ES" sz="1000" dirty="0">
                <a:solidFill>
                  <a:schemeClr val="tx1"/>
                </a:solidFill>
              </a:rPr>
              <a:t>. </a:t>
            </a:r>
          </a:p>
          <a:p>
            <a:pPr marL="171450" lvl="0" indent="-171450" algn="just">
              <a:spcAft>
                <a:spcPts val="600"/>
              </a:spcAft>
              <a:buFont typeface="Wingdings" panose="05000000000000000000" pitchFamily="2" charset="2"/>
              <a:buChar char="ü"/>
            </a:pPr>
            <a:r>
              <a:rPr lang="eu-ES" sz="1000" dirty="0">
                <a:solidFill>
                  <a:schemeClr val="tx1"/>
                </a:solidFill>
              </a:rPr>
              <a:t>Proiektuak hautatzeko jarraitutako irizpideek </a:t>
            </a:r>
            <a:r>
              <a:rPr lang="eu-ES" sz="1000" b="1" dirty="0">
                <a:solidFill>
                  <a:schemeClr val="accent1">
                    <a:lumMod val="75000"/>
                  </a:schemeClr>
                </a:solidFill>
              </a:rPr>
              <a:t>proiektu guztiak puntuatzera eta haiek ordenatzera behartzen dituzte herritarrak</a:t>
            </a:r>
            <a:r>
              <a:rPr lang="eu-ES" sz="1000" dirty="0">
                <a:solidFill>
                  <a:schemeClr val="accent1">
                    <a:lumMod val="75000"/>
                  </a:schemeClr>
                </a:solidFill>
              </a:rPr>
              <a:t>,</a:t>
            </a:r>
            <a:r>
              <a:rPr lang="eu-ES" sz="1000" b="1" dirty="0">
                <a:solidFill>
                  <a:schemeClr val="accent1">
                    <a:lumMod val="75000"/>
                  </a:schemeClr>
                </a:solidFill>
              </a:rPr>
              <a:t> </a:t>
            </a:r>
            <a:r>
              <a:rPr lang="eu-ES" sz="1000" dirty="0">
                <a:solidFill>
                  <a:schemeClr val="tx1"/>
                </a:solidFill>
              </a:rPr>
              <a:t>haiekin erantzukizuna partekatzeko eta haien guztien balorazioa errazteko, eta ez soilik haientzat interesgarrienak direnen inguruan. Halaber, interes-taldeak sortzeko baliagarria izango da gertuko pertsonak aukeratutako proiektu interesgarrietara hurbildu eta mobilizatzeko, haien proiektua aukeratua izan dadin. </a:t>
            </a:r>
          </a:p>
        </p:txBody>
      </p:sp>
      <p:pic>
        <p:nvPicPr>
          <p:cNvPr id="5" name="Picture 2" descr="Presupuestos Participativos">
            <a:extLst>
              <a:ext uri="{FF2B5EF4-FFF2-40B4-BE49-F238E27FC236}">
                <a16:creationId xmlns:a16="http://schemas.microsoft.com/office/drawing/2014/main" id="{A9A8CCE9-C594-47FC-9B6A-9C0084D1AE1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28226" y="864717"/>
            <a:ext cx="517262" cy="500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7898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C5AB688-2436-4C88-83FC-CF8A341E1EBE}"/>
              </a:ext>
            </a:extLst>
          </p:cNvPr>
          <p:cNvSpPr/>
          <p:nvPr/>
        </p:nvSpPr>
        <p:spPr>
          <a:xfrm>
            <a:off x="560512" y="724634"/>
            <a:ext cx="8827583" cy="400110"/>
          </a:xfrm>
          <a:prstGeom prst="rect">
            <a:avLst/>
          </a:prstGeom>
          <a:noFill/>
        </p:spPr>
        <p:txBody>
          <a:bodyPr wrap="square">
            <a:spAutoFit/>
          </a:bodyPr>
          <a:lstStyle/>
          <a:p>
            <a:pPr marL="171450" indent="-171450" algn="just">
              <a:spcAft>
                <a:spcPts val="600"/>
              </a:spcAft>
              <a:buFont typeface="Wingdings" panose="05000000000000000000" pitchFamily="2" charset="2"/>
              <a:buChar char="ü"/>
            </a:pPr>
            <a:r>
              <a:rPr lang="eu-ES" sz="1000" dirty="0">
                <a:solidFill>
                  <a:schemeClr val="tx1"/>
                </a:solidFill>
              </a:rPr>
              <a:t>Lehenengo fase horretako emaitzak bakoitzari dagozkion </a:t>
            </a:r>
            <a:r>
              <a:rPr lang="eu-ES" sz="1000" b="1" dirty="0">
                <a:solidFill>
                  <a:schemeClr val="accent1">
                    <a:lumMod val="75000"/>
                  </a:schemeClr>
                </a:solidFill>
              </a:rPr>
              <a:t>berariazko erantzun tekniko bati lotutako proposamenak aurkeztuz</a:t>
            </a:r>
            <a:r>
              <a:rPr lang="eu-ES" sz="1000" b="1" dirty="0">
                <a:solidFill>
                  <a:schemeClr val="tx1"/>
                </a:solidFill>
              </a:rPr>
              <a:t> </a:t>
            </a:r>
            <a:r>
              <a:rPr lang="eu-ES" sz="1000" dirty="0">
                <a:solidFill>
                  <a:schemeClr val="tx1"/>
                </a:solidFill>
              </a:rPr>
              <a:t>bidaltzen dira, eta bozketa fasera igaroko diren ala ez ematen da ezagutzera. </a:t>
            </a:r>
          </a:p>
        </p:txBody>
      </p:sp>
      <p:pic>
        <p:nvPicPr>
          <p:cNvPr id="1026" name="Picture 2" descr="Imagen">
            <a:extLst>
              <a:ext uri="{FF2B5EF4-FFF2-40B4-BE49-F238E27FC236}">
                <a16:creationId xmlns:a16="http://schemas.microsoft.com/office/drawing/2014/main" id="{A958732B-6755-4881-941A-D77D3F38ABA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903"/>
          <a:stretch/>
        </p:blipFill>
        <p:spPr bwMode="auto">
          <a:xfrm>
            <a:off x="1064568" y="1772816"/>
            <a:ext cx="4282221" cy="3024188"/>
          </a:xfrm>
          <a:prstGeom prst="rect">
            <a:avLst/>
          </a:prstGeom>
          <a:noFill/>
          <a:ln>
            <a:solidFill>
              <a:schemeClr val="bg1">
                <a:lumMod val="9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4475051E-9549-4B31-BD60-E67FFF7ECA84}"/>
              </a:ext>
            </a:extLst>
          </p:cNvPr>
          <p:cNvPicPr>
            <a:picLocks noChangeAspect="1"/>
          </p:cNvPicPr>
          <p:nvPr/>
        </p:nvPicPr>
        <p:blipFill>
          <a:blip r:embed="rId3"/>
          <a:stretch>
            <a:fillRect/>
          </a:stretch>
        </p:blipFill>
        <p:spPr>
          <a:xfrm>
            <a:off x="4919960" y="3358902"/>
            <a:ext cx="4104456" cy="2012404"/>
          </a:xfrm>
          <a:prstGeom prst="rect">
            <a:avLst/>
          </a:prstGeom>
          <a:ln>
            <a:solidFill>
              <a:schemeClr val="bg1">
                <a:lumMod val="95000"/>
              </a:schemeClr>
            </a:solidFill>
          </a:ln>
          <a:effectLst>
            <a:outerShdw blurRad="50800" dist="38100" dir="2700000" algn="tl" rotWithShape="0">
              <a:prstClr val="black">
                <a:alpha val="40000"/>
              </a:prstClr>
            </a:outerShdw>
          </a:effectLst>
        </p:spPr>
      </p:pic>
      <p:pic>
        <p:nvPicPr>
          <p:cNvPr id="5" name="Imagen 4">
            <a:extLst>
              <a:ext uri="{FF2B5EF4-FFF2-40B4-BE49-F238E27FC236}">
                <a16:creationId xmlns:a16="http://schemas.microsoft.com/office/drawing/2014/main" id="{2938ED6F-FFC8-4DDF-BFDE-76E32C8DE97F}"/>
              </a:ext>
            </a:extLst>
          </p:cNvPr>
          <p:cNvPicPr>
            <a:picLocks noChangeAspect="1"/>
          </p:cNvPicPr>
          <p:nvPr/>
        </p:nvPicPr>
        <p:blipFill>
          <a:blip r:embed="rId4"/>
          <a:stretch>
            <a:fillRect/>
          </a:stretch>
        </p:blipFill>
        <p:spPr>
          <a:xfrm>
            <a:off x="704528" y="4183174"/>
            <a:ext cx="3168352" cy="2376264"/>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627611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ángulo 60">
            <a:extLst>
              <a:ext uri="{FF2B5EF4-FFF2-40B4-BE49-F238E27FC236}">
                <a16:creationId xmlns:a16="http://schemas.microsoft.com/office/drawing/2014/main" id="{30C3741F-90BA-41C2-AECF-CE6C5E8BE001}"/>
              </a:ext>
            </a:extLst>
          </p:cNvPr>
          <p:cNvSpPr/>
          <p:nvPr/>
        </p:nvSpPr>
        <p:spPr>
          <a:xfrm>
            <a:off x="502124" y="3063499"/>
            <a:ext cx="6436572" cy="1207235"/>
          </a:xfrm>
          <a:prstGeom prst="rect">
            <a:avLst/>
          </a:prstGeom>
          <a:ln w="9525">
            <a:solidFill>
              <a:schemeClr val="accent1">
                <a:lumMod val="40000"/>
                <a:lumOff val="60000"/>
              </a:schemeClr>
            </a:solidFill>
          </a:ln>
        </p:spPr>
        <p:txBody>
          <a:bodyPr wrap="square" tIns="72000" bIns="72000">
            <a:spAutoFit/>
          </a:bodyPr>
          <a:lstStyle/>
          <a:p>
            <a:pPr>
              <a:spcAft>
                <a:spcPts val="600"/>
              </a:spcAft>
            </a:pPr>
            <a:r>
              <a:rPr lang="eu-ES" sz="900" b="1" dirty="0">
                <a:solidFill>
                  <a:schemeClr val="tx1">
                    <a:lumMod val="50000"/>
                    <a:lumOff val="50000"/>
                  </a:schemeClr>
                </a:solidFill>
              </a:rPr>
              <a:t>PROIEKTUAK DEFINITZEKO ETA AUKERATZEKO IRIZPIDEAK</a:t>
            </a:r>
          </a:p>
          <a:p>
            <a:pPr marL="171450" indent="-171450">
              <a:buFont typeface="Wingdings" panose="05000000000000000000" pitchFamily="2" charset="2"/>
              <a:buChar char="ü"/>
            </a:pPr>
            <a:r>
              <a:rPr lang="eu-ES" sz="900" dirty="0">
                <a:solidFill>
                  <a:schemeClr val="tx1"/>
                </a:solidFill>
              </a:rPr>
              <a:t>Beharrak detektatzeko </a:t>
            </a:r>
            <a:r>
              <a:rPr lang="eu-ES" sz="900" b="1" dirty="0">
                <a:solidFill>
                  <a:schemeClr val="tx1"/>
                </a:solidFill>
              </a:rPr>
              <a:t>irizpide teknikoa</a:t>
            </a:r>
          </a:p>
          <a:p>
            <a:pPr marL="171450" indent="-171450">
              <a:buFont typeface="Wingdings" panose="05000000000000000000" pitchFamily="2" charset="2"/>
              <a:buChar char="ü"/>
            </a:pPr>
            <a:r>
              <a:rPr lang="eu-ES" sz="900" dirty="0">
                <a:solidFill>
                  <a:schemeClr val="tx1"/>
                </a:solidFill>
              </a:rPr>
              <a:t>Estrategiak definitzeko </a:t>
            </a:r>
            <a:r>
              <a:rPr lang="eu-ES" sz="900" b="1" dirty="0">
                <a:solidFill>
                  <a:schemeClr val="tx1"/>
                </a:solidFill>
              </a:rPr>
              <a:t>irizpide politikoa</a:t>
            </a:r>
          </a:p>
          <a:p>
            <a:pPr marL="171450" indent="-171450">
              <a:spcAft>
                <a:spcPts val="600"/>
              </a:spcAft>
              <a:buFont typeface="Wingdings" panose="05000000000000000000" pitchFamily="2" charset="2"/>
              <a:buChar char="ü"/>
            </a:pPr>
            <a:r>
              <a:rPr lang="eu-ES" sz="900" b="1" dirty="0">
                <a:solidFill>
                  <a:schemeClr val="tx1"/>
                </a:solidFill>
              </a:rPr>
              <a:t>Egonkorrak.</a:t>
            </a:r>
            <a:r>
              <a:rPr lang="eu-ES" sz="900" dirty="0">
                <a:solidFill>
                  <a:schemeClr val="tx1"/>
                </a:solidFill>
              </a:rPr>
              <a:t> Udal eskumenei, bideragarritasun teknikoari, kostu balioetsiari eta interes orokorrari lotuak</a:t>
            </a:r>
            <a:r>
              <a:rPr lang="eu-ES" sz="900" b="1" dirty="0">
                <a:solidFill>
                  <a:schemeClr val="tx1"/>
                </a:solidFill>
              </a:rPr>
              <a:t>. </a:t>
            </a:r>
            <a:r>
              <a:rPr lang="eu-ES" sz="900" dirty="0">
                <a:solidFill>
                  <a:schemeClr val="tx1"/>
                </a:solidFill>
              </a:rPr>
              <a:t> </a:t>
            </a:r>
          </a:p>
          <a:p>
            <a:pPr>
              <a:spcAft>
                <a:spcPts val="600"/>
              </a:spcAft>
            </a:pPr>
            <a:r>
              <a:rPr lang="eu-ES" sz="900" b="1" dirty="0">
                <a:solidFill>
                  <a:schemeClr val="tx1"/>
                </a:solidFill>
              </a:rPr>
              <a:t>8 proiektu lehenetsiak</a:t>
            </a:r>
          </a:p>
          <a:p>
            <a:r>
              <a:rPr lang="eu-ES" sz="900" dirty="0">
                <a:solidFill>
                  <a:schemeClr val="tx1"/>
                </a:solidFill>
              </a:rPr>
              <a:t>Parte hartzeko, beharrezkoa da </a:t>
            </a:r>
            <a:r>
              <a:rPr lang="eu-ES" sz="900" b="1" dirty="0">
                <a:solidFill>
                  <a:schemeClr val="tx1"/>
                </a:solidFill>
              </a:rPr>
              <a:t>proiektu guztiak lehenestea.</a:t>
            </a:r>
          </a:p>
        </p:txBody>
      </p:sp>
      <p:sp>
        <p:nvSpPr>
          <p:cNvPr id="81" name="Rectángulo 80">
            <a:extLst>
              <a:ext uri="{FF2B5EF4-FFF2-40B4-BE49-F238E27FC236}">
                <a16:creationId xmlns:a16="http://schemas.microsoft.com/office/drawing/2014/main" id="{181BD2D8-BBB7-4252-A70E-B6AEB771EE6B}"/>
              </a:ext>
            </a:extLst>
          </p:cNvPr>
          <p:cNvSpPr/>
          <p:nvPr/>
        </p:nvSpPr>
        <p:spPr>
          <a:xfrm>
            <a:off x="502126" y="1132007"/>
            <a:ext cx="6436569" cy="1053347"/>
          </a:xfrm>
          <a:prstGeom prst="rect">
            <a:avLst/>
          </a:prstGeom>
          <a:ln w="9525">
            <a:solidFill>
              <a:schemeClr val="accent1">
                <a:lumMod val="40000"/>
                <a:lumOff val="60000"/>
              </a:schemeClr>
            </a:solidFill>
          </a:ln>
        </p:spPr>
        <p:txBody>
          <a:bodyPr wrap="square" tIns="72000" bIns="72000">
            <a:spAutoFit/>
          </a:bodyPr>
          <a:lstStyle/>
          <a:p>
            <a:pPr>
              <a:spcAft>
                <a:spcPts val="600"/>
              </a:spcAft>
            </a:pPr>
            <a:r>
              <a:rPr lang="eu-ES" sz="900" b="1" dirty="0">
                <a:solidFill>
                  <a:schemeClr val="tx1">
                    <a:lumMod val="50000"/>
                    <a:lumOff val="50000"/>
                  </a:schemeClr>
                </a:solidFill>
              </a:rPr>
              <a:t>FASEAK ETA BETEKIZUNAK</a:t>
            </a:r>
          </a:p>
          <a:p>
            <a:r>
              <a:rPr lang="eu-ES" sz="900" b="1" dirty="0">
                <a:solidFill>
                  <a:schemeClr val="tx1"/>
                </a:solidFill>
              </a:rPr>
              <a:t>1. FASEA: </a:t>
            </a:r>
            <a:r>
              <a:rPr lang="eu-ES" sz="900" dirty="0">
                <a:solidFill>
                  <a:schemeClr val="tx1"/>
                </a:solidFill>
              </a:rPr>
              <a:t>Proposamenen aurkezpena (16 urtetik gorako herritarrek)</a:t>
            </a:r>
          </a:p>
          <a:p>
            <a:r>
              <a:rPr lang="eu-ES" sz="900" b="1" dirty="0">
                <a:solidFill>
                  <a:schemeClr val="tx1"/>
                </a:solidFill>
              </a:rPr>
              <a:t>2. FASEA: </a:t>
            </a:r>
            <a:r>
              <a:rPr lang="eu-ES" sz="900" dirty="0">
                <a:solidFill>
                  <a:schemeClr val="tx1"/>
                </a:solidFill>
              </a:rPr>
              <a:t>Irizpideak ezarri ondoren bideragarritasun teknikoaren analisia (Teknikariek)</a:t>
            </a:r>
          </a:p>
          <a:p>
            <a:r>
              <a:rPr lang="eu-ES" sz="900" b="1" dirty="0">
                <a:solidFill>
                  <a:schemeClr val="tx1"/>
                </a:solidFill>
              </a:rPr>
              <a:t>3. FASEA: </a:t>
            </a:r>
            <a:r>
              <a:rPr lang="eu-ES" sz="900" dirty="0">
                <a:solidFill>
                  <a:schemeClr val="tx1"/>
                </a:solidFill>
              </a:rPr>
              <a:t>Proiektuen zerrenda zehaztea (udal arloko politikari/teknikari bultzatzaileen taldeak)</a:t>
            </a:r>
          </a:p>
          <a:p>
            <a:r>
              <a:rPr lang="eu-ES" sz="900" b="1" dirty="0">
                <a:solidFill>
                  <a:schemeClr val="tx1"/>
                </a:solidFill>
              </a:rPr>
              <a:t>4. FASEA: </a:t>
            </a:r>
            <a:r>
              <a:rPr lang="eu-ES" sz="900" dirty="0">
                <a:solidFill>
                  <a:schemeClr val="tx1"/>
                </a:solidFill>
              </a:rPr>
              <a:t>Proiektuen bozketa (16 urtetik gorako herritarrek eta entitateek)</a:t>
            </a:r>
          </a:p>
          <a:p>
            <a:r>
              <a:rPr lang="eu-ES" sz="900" b="1" dirty="0">
                <a:solidFill>
                  <a:schemeClr val="tx1"/>
                </a:solidFill>
              </a:rPr>
              <a:t>5. FASEA: </a:t>
            </a:r>
            <a:r>
              <a:rPr lang="eu-ES" sz="900" dirty="0">
                <a:solidFill>
                  <a:schemeClr val="tx1"/>
                </a:solidFill>
              </a:rPr>
              <a:t>Emaitzak bidaltzea</a:t>
            </a:r>
          </a:p>
        </p:txBody>
      </p:sp>
      <p:sp>
        <p:nvSpPr>
          <p:cNvPr id="92" name="Rectángulo 91">
            <a:extLst>
              <a:ext uri="{FF2B5EF4-FFF2-40B4-BE49-F238E27FC236}">
                <a16:creationId xmlns:a16="http://schemas.microsoft.com/office/drawing/2014/main" id="{77AFED50-F28D-4469-893E-7E66CB85407E}"/>
              </a:ext>
            </a:extLst>
          </p:cNvPr>
          <p:cNvSpPr/>
          <p:nvPr/>
        </p:nvSpPr>
        <p:spPr>
          <a:xfrm>
            <a:off x="502126" y="2314583"/>
            <a:ext cx="6436569" cy="637849"/>
          </a:xfrm>
          <a:prstGeom prst="rect">
            <a:avLst/>
          </a:prstGeom>
          <a:ln>
            <a:solidFill>
              <a:schemeClr val="accent1">
                <a:lumMod val="40000"/>
                <a:lumOff val="60000"/>
              </a:schemeClr>
            </a:solidFill>
          </a:ln>
        </p:spPr>
        <p:txBody>
          <a:bodyPr wrap="square" tIns="72000" bIns="72000">
            <a:spAutoFit/>
          </a:bodyPr>
          <a:lstStyle/>
          <a:p>
            <a:pPr>
              <a:spcAft>
                <a:spcPts val="600"/>
              </a:spcAft>
            </a:pPr>
            <a:r>
              <a:rPr lang="eu-ES" sz="900" b="1" dirty="0">
                <a:solidFill>
                  <a:schemeClr val="tx1">
                    <a:lumMod val="50000"/>
                    <a:lumOff val="50000"/>
                  </a:schemeClr>
                </a:solidFill>
              </a:rPr>
              <a:t>ESLEITUTAKO AURREKONTUA</a:t>
            </a:r>
          </a:p>
          <a:p>
            <a:r>
              <a:rPr lang="eu-ES" sz="900" b="1" dirty="0">
                <a:solidFill>
                  <a:schemeClr val="tx1"/>
                </a:solidFill>
              </a:rPr>
              <a:t>Soberakinetik abiatzen da. </a:t>
            </a:r>
            <a:r>
              <a:rPr lang="eu-ES" sz="900" dirty="0">
                <a:solidFill>
                  <a:schemeClr val="tx1"/>
                </a:solidFill>
              </a:rPr>
              <a:t>Azken edizioan </a:t>
            </a:r>
            <a:r>
              <a:rPr lang="eu-ES" sz="900" b="1" dirty="0">
                <a:solidFill>
                  <a:schemeClr val="tx1"/>
                </a:solidFill>
              </a:rPr>
              <a:t>400.000€</a:t>
            </a:r>
            <a:r>
              <a:rPr lang="eu-ES" sz="900" dirty="0">
                <a:solidFill>
                  <a:schemeClr val="tx1"/>
                </a:solidFill>
              </a:rPr>
              <a:t> esleitu ziren, proposamenen analisiko lehenengo fasearen ondoren zehaztuak</a:t>
            </a:r>
          </a:p>
        </p:txBody>
      </p:sp>
      <p:sp>
        <p:nvSpPr>
          <p:cNvPr id="106" name="Rectángulo 105">
            <a:extLst>
              <a:ext uri="{FF2B5EF4-FFF2-40B4-BE49-F238E27FC236}">
                <a16:creationId xmlns:a16="http://schemas.microsoft.com/office/drawing/2014/main" id="{03C19344-57BC-4DE8-97C1-183F4CDDEBA6}"/>
              </a:ext>
            </a:extLst>
          </p:cNvPr>
          <p:cNvSpPr/>
          <p:nvPr/>
        </p:nvSpPr>
        <p:spPr>
          <a:xfrm>
            <a:off x="502125" y="4321030"/>
            <a:ext cx="6436570" cy="1484234"/>
          </a:xfrm>
          <a:prstGeom prst="rect">
            <a:avLst/>
          </a:prstGeom>
          <a:ln>
            <a:solidFill>
              <a:schemeClr val="accent1">
                <a:lumMod val="40000"/>
                <a:lumOff val="60000"/>
              </a:schemeClr>
            </a:solidFill>
          </a:ln>
        </p:spPr>
        <p:txBody>
          <a:bodyPr wrap="square" tIns="72000" bIns="72000">
            <a:spAutoFit/>
          </a:bodyPr>
          <a:lstStyle/>
          <a:p>
            <a:pPr>
              <a:spcAft>
                <a:spcPts val="600"/>
              </a:spcAft>
            </a:pPr>
            <a:r>
              <a:rPr lang="eu-ES" sz="900" b="1" dirty="0">
                <a:solidFill>
                  <a:schemeClr val="tx1">
                    <a:lumMod val="50000"/>
                    <a:lumOff val="50000"/>
                  </a:schemeClr>
                </a:solidFill>
              </a:rPr>
              <a:t>ANTOLAKETA EGITURA</a:t>
            </a:r>
          </a:p>
          <a:p>
            <a:r>
              <a:rPr lang="eu-ES" sz="900" b="1" dirty="0">
                <a:solidFill>
                  <a:schemeClr val="tx1"/>
                </a:solidFill>
              </a:rPr>
              <a:t>Talde sustatzailea (prozesu osoa zuzentzen du):</a:t>
            </a:r>
          </a:p>
          <a:p>
            <a:pPr marL="171450" lvl="4" indent="-171450">
              <a:buFont typeface="Wingdings" panose="05000000000000000000" pitchFamily="2" charset="2"/>
              <a:buChar char="ü"/>
            </a:pPr>
            <a:r>
              <a:rPr lang="eu-ES" sz="900" dirty="0">
                <a:solidFill>
                  <a:schemeClr val="tx1"/>
                </a:solidFill>
              </a:rPr>
              <a:t>Teknikari arduradunak</a:t>
            </a:r>
          </a:p>
          <a:p>
            <a:pPr marL="171450" lvl="4" indent="-171450">
              <a:spcAft>
                <a:spcPts val="600"/>
              </a:spcAft>
              <a:buFont typeface="Wingdings" panose="05000000000000000000" pitchFamily="2" charset="2"/>
              <a:buChar char="ü"/>
            </a:pPr>
            <a:r>
              <a:rPr lang="eu-ES" sz="900" dirty="0">
                <a:solidFill>
                  <a:schemeClr val="tx1"/>
                </a:solidFill>
              </a:rPr>
              <a:t>Udal ordezkariak dituzten alderdi politiko guztien ordezkariak</a:t>
            </a:r>
          </a:p>
          <a:p>
            <a:pPr lvl="4">
              <a:spcAft>
                <a:spcPts val="600"/>
              </a:spcAft>
            </a:pPr>
            <a:r>
              <a:rPr lang="eu-ES" sz="900" b="1" dirty="0">
                <a:solidFill>
                  <a:schemeClr val="tx1"/>
                </a:solidFill>
              </a:rPr>
              <a:t>Hobekuntza taldeak.</a:t>
            </a:r>
            <a:r>
              <a:rPr lang="eu-ES" sz="900" dirty="0">
                <a:solidFill>
                  <a:schemeClr val="tx1"/>
                </a:solidFill>
              </a:rPr>
              <a:t> Prozesuaren jarraipen eta bermea  egiten du</a:t>
            </a:r>
          </a:p>
          <a:p>
            <a:pPr lvl="4"/>
            <a:r>
              <a:rPr lang="eu-ES" sz="900" b="1" dirty="0">
                <a:solidFill>
                  <a:schemeClr val="tx1"/>
                </a:solidFill>
              </a:rPr>
              <a:t>Proposamenei lehentasunak emateko taldea (bozketa fasera igaroko diren 8 proposamenak aukeratzen ditu): </a:t>
            </a:r>
          </a:p>
          <a:p>
            <a:pPr marL="171450" lvl="4" indent="-171450">
              <a:buFont typeface="Wingdings" panose="05000000000000000000" pitchFamily="2" charset="2"/>
              <a:buChar char="ü"/>
            </a:pPr>
            <a:r>
              <a:rPr lang="eu-ES" sz="900" dirty="0">
                <a:solidFill>
                  <a:schemeClr val="tx1"/>
                </a:solidFill>
              </a:rPr>
              <a:t>Teknikari arduradunak</a:t>
            </a:r>
          </a:p>
          <a:p>
            <a:pPr marL="171450" lvl="4" indent="-171450">
              <a:spcAft>
                <a:spcPts val="600"/>
              </a:spcAft>
              <a:buFont typeface="Wingdings" panose="05000000000000000000" pitchFamily="2" charset="2"/>
              <a:buChar char="ü"/>
            </a:pPr>
            <a:r>
              <a:rPr lang="eu-ES" sz="900" dirty="0">
                <a:solidFill>
                  <a:schemeClr val="tx1"/>
                </a:solidFill>
              </a:rPr>
              <a:t>Udal ordezkariak dituzten alderdi politiko guztien ordezkariak </a:t>
            </a:r>
          </a:p>
        </p:txBody>
      </p:sp>
      <p:sp>
        <p:nvSpPr>
          <p:cNvPr id="120" name="Rectángulo 119">
            <a:extLst>
              <a:ext uri="{FF2B5EF4-FFF2-40B4-BE49-F238E27FC236}">
                <a16:creationId xmlns:a16="http://schemas.microsoft.com/office/drawing/2014/main" id="{BEAE8BC2-029F-45D8-9874-A089FB81A89D}"/>
              </a:ext>
            </a:extLst>
          </p:cNvPr>
          <p:cNvSpPr/>
          <p:nvPr/>
        </p:nvSpPr>
        <p:spPr>
          <a:xfrm>
            <a:off x="7023609" y="5130384"/>
            <a:ext cx="2332690" cy="746888"/>
          </a:xfrm>
          <a:prstGeom prst="rect">
            <a:avLst/>
          </a:prstGeom>
          <a:no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tIns="72000" bIns="72000" rtlCol="0" anchor="ctr">
            <a:noAutofit/>
          </a:bodyPr>
          <a:lstStyle/>
          <a:p>
            <a:pPr>
              <a:spcAft>
                <a:spcPts val="600"/>
              </a:spcAft>
            </a:pPr>
            <a:r>
              <a:rPr lang="eu-ES" sz="900" b="1" dirty="0">
                <a:solidFill>
                  <a:schemeClr val="tx1">
                    <a:lumMod val="50000"/>
                    <a:lumOff val="50000"/>
                  </a:schemeClr>
                </a:solidFill>
              </a:rPr>
              <a:t>EGUTEGIA</a:t>
            </a:r>
          </a:p>
          <a:p>
            <a:r>
              <a:rPr lang="eu-ES" sz="900" dirty="0">
                <a:solidFill>
                  <a:schemeClr val="tx1"/>
                </a:solidFill>
              </a:rPr>
              <a:t>Urtean behin ospatzen da</a:t>
            </a:r>
          </a:p>
          <a:p>
            <a:r>
              <a:rPr lang="eu-ES" sz="900" dirty="0">
                <a:solidFill>
                  <a:schemeClr val="tx1"/>
                </a:solidFill>
              </a:rPr>
              <a:t>Prozesuaren iraupena: 3 hilabete (2019)</a:t>
            </a:r>
          </a:p>
        </p:txBody>
      </p:sp>
      <p:sp>
        <p:nvSpPr>
          <p:cNvPr id="131" name="Rectángulo 130">
            <a:extLst>
              <a:ext uri="{FF2B5EF4-FFF2-40B4-BE49-F238E27FC236}">
                <a16:creationId xmlns:a16="http://schemas.microsoft.com/office/drawing/2014/main" id="{FC4880D2-EBC6-4EA0-8452-EF8BA3C955C4}"/>
              </a:ext>
            </a:extLst>
          </p:cNvPr>
          <p:cNvSpPr/>
          <p:nvPr/>
        </p:nvSpPr>
        <p:spPr>
          <a:xfrm>
            <a:off x="7023608" y="2204039"/>
            <a:ext cx="2332690" cy="1468845"/>
          </a:xfrm>
          <a:prstGeom prst="rect">
            <a:avLst/>
          </a:prstGeom>
          <a:ln w="9525">
            <a:solidFill>
              <a:schemeClr val="accent1">
                <a:lumMod val="40000"/>
                <a:lumOff val="60000"/>
              </a:schemeClr>
            </a:solidFill>
          </a:ln>
        </p:spPr>
        <p:txBody>
          <a:bodyPr wrap="square" tIns="72000" bIns="72000">
            <a:spAutoFit/>
          </a:bodyPr>
          <a:lstStyle/>
          <a:p>
            <a:pPr>
              <a:spcAft>
                <a:spcPts val="600"/>
              </a:spcAft>
            </a:pPr>
            <a:r>
              <a:rPr lang="eu-ES" sz="900" b="1" dirty="0">
                <a:solidFill>
                  <a:schemeClr val="tx1">
                    <a:lumMod val="50000"/>
                    <a:lumOff val="50000"/>
                  </a:schemeClr>
                </a:solidFill>
              </a:rPr>
              <a:t>PLANA ZABALTZEKO BIDEAK</a:t>
            </a:r>
          </a:p>
          <a:p>
            <a:r>
              <a:rPr lang="eu-ES" sz="900" dirty="0">
                <a:solidFill>
                  <a:schemeClr val="tx1"/>
                </a:solidFill>
              </a:rPr>
              <a:t>Postontzietan banatzea</a:t>
            </a:r>
          </a:p>
          <a:p>
            <a:r>
              <a:rPr lang="eu-ES" sz="900" dirty="0">
                <a:solidFill>
                  <a:schemeClr val="tx1"/>
                </a:solidFill>
              </a:rPr>
              <a:t>Irratiko iragarkiak</a:t>
            </a:r>
          </a:p>
          <a:p>
            <a:r>
              <a:rPr lang="eu-ES" sz="900" dirty="0">
                <a:solidFill>
                  <a:schemeClr val="tx1"/>
                </a:solidFill>
              </a:rPr>
              <a:t>Prentsa-oharrak</a:t>
            </a:r>
          </a:p>
          <a:p>
            <a:r>
              <a:rPr lang="eu-ES" sz="900" dirty="0">
                <a:solidFill>
                  <a:schemeClr val="tx1"/>
                </a:solidFill>
              </a:rPr>
              <a:t>Prentsaurrekoak</a:t>
            </a:r>
          </a:p>
          <a:p>
            <a:r>
              <a:rPr lang="eu-ES" sz="900" dirty="0">
                <a:solidFill>
                  <a:schemeClr val="tx1"/>
                </a:solidFill>
              </a:rPr>
              <a:t>Udal Webgunea</a:t>
            </a:r>
          </a:p>
          <a:p>
            <a:r>
              <a:rPr lang="eu-ES" sz="900" dirty="0">
                <a:solidFill>
                  <a:schemeClr val="tx1"/>
                </a:solidFill>
              </a:rPr>
              <a:t>Flyerrak kalean banatzea </a:t>
            </a:r>
          </a:p>
          <a:p>
            <a:r>
              <a:rPr lang="eu-ES" sz="900" dirty="0">
                <a:solidFill>
                  <a:schemeClr val="tx1"/>
                </a:solidFill>
              </a:rPr>
              <a:t>Saio presentzialak</a:t>
            </a:r>
          </a:p>
          <a:p>
            <a:r>
              <a:rPr lang="eu-ES" sz="900" dirty="0">
                <a:solidFill>
                  <a:schemeClr val="tx1"/>
                </a:solidFill>
              </a:rPr>
              <a:t>WhatsApp</a:t>
            </a:r>
          </a:p>
        </p:txBody>
      </p:sp>
      <p:sp>
        <p:nvSpPr>
          <p:cNvPr id="133" name="Rectángulo 132">
            <a:extLst>
              <a:ext uri="{FF2B5EF4-FFF2-40B4-BE49-F238E27FC236}">
                <a16:creationId xmlns:a16="http://schemas.microsoft.com/office/drawing/2014/main" id="{240DA3BD-A126-406F-945D-642B7A753070}"/>
              </a:ext>
            </a:extLst>
          </p:cNvPr>
          <p:cNvSpPr/>
          <p:nvPr/>
        </p:nvSpPr>
        <p:spPr>
          <a:xfrm>
            <a:off x="7023608" y="1570700"/>
            <a:ext cx="2332690" cy="499349"/>
          </a:xfrm>
          <a:prstGeom prst="rect">
            <a:avLst/>
          </a:prstGeom>
          <a:ln w="9525">
            <a:solidFill>
              <a:schemeClr val="accent1">
                <a:lumMod val="40000"/>
                <a:lumOff val="60000"/>
              </a:schemeClr>
            </a:solidFill>
          </a:ln>
        </p:spPr>
        <p:txBody>
          <a:bodyPr wrap="square" tIns="72000" bIns="72000">
            <a:spAutoFit/>
          </a:bodyPr>
          <a:lstStyle/>
          <a:p>
            <a:pPr>
              <a:spcAft>
                <a:spcPts val="600"/>
              </a:spcAft>
            </a:pPr>
            <a:r>
              <a:rPr lang="eu-ES" sz="900" b="1" dirty="0">
                <a:solidFill>
                  <a:schemeClr val="tx1">
                    <a:lumMod val="50000"/>
                    <a:lumOff val="50000"/>
                  </a:schemeClr>
                </a:solidFill>
              </a:rPr>
              <a:t>LAGUNTZA TEKNIKOA</a:t>
            </a:r>
          </a:p>
          <a:p>
            <a:r>
              <a:rPr lang="eu-ES" sz="900" b="1" dirty="0">
                <a:solidFill>
                  <a:schemeClr val="tx1"/>
                </a:solidFill>
              </a:rPr>
              <a:t>BAI (Kanpokoa eta barnekoa)</a:t>
            </a:r>
          </a:p>
        </p:txBody>
      </p:sp>
      <p:sp>
        <p:nvSpPr>
          <p:cNvPr id="136" name="Rectángulo 135">
            <a:extLst>
              <a:ext uri="{FF2B5EF4-FFF2-40B4-BE49-F238E27FC236}">
                <a16:creationId xmlns:a16="http://schemas.microsoft.com/office/drawing/2014/main" id="{46B0A196-BF80-4737-947D-D20403773D12}"/>
              </a:ext>
            </a:extLst>
          </p:cNvPr>
          <p:cNvSpPr/>
          <p:nvPr/>
        </p:nvSpPr>
        <p:spPr>
          <a:xfrm>
            <a:off x="7023608" y="3789040"/>
            <a:ext cx="2332690" cy="1330346"/>
          </a:xfrm>
          <a:prstGeom prst="rect">
            <a:avLst/>
          </a:prstGeom>
          <a:ln w="9525">
            <a:solidFill>
              <a:schemeClr val="accent1">
                <a:lumMod val="40000"/>
                <a:lumOff val="60000"/>
              </a:schemeClr>
            </a:solidFill>
          </a:ln>
        </p:spPr>
        <p:txBody>
          <a:bodyPr wrap="square" tIns="72000" bIns="72000">
            <a:spAutoFit/>
          </a:bodyPr>
          <a:lstStyle/>
          <a:p>
            <a:pPr>
              <a:spcAft>
                <a:spcPts val="600"/>
              </a:spcAft>
            </a:pPr>
            <a:r>
              <a:rPr lang="eu-ES" sz="900" b="1" dirty="0">
                <a:solidFill>
                  <a:schemeClr val="tx1">
                    <a:lumMod val="50000"/>
                    <a:lumOff val="50000"/>
                  </a:schemeClr>
                </a:solidFill>
              </a:rPr>
              <a:t>PARTE HARTZEKO BIDEAK</a:t>
            </a:r>
          </a:p>
          <a:p>
            <a:r>
              <a:rPr lang="eu-ES" sz="900" b="1" dirty="0">
                <a:solidFill>
                  <a:schemeClr val="tx1"/>
                </a:solidFill>
              </a:rPr>
              <a:t>Fisikoki eta online</a:t>
            </a:r>
          </a:p>
          <a:p>
            <a:r>
              <a:rPr lang="eu-ES" sz="900" dirty="0">
                <a:solidFill>
                  <a:schemeClr val="tx1"/>
                </a:solidFill>
              </a:rPr>
              <a:t>12 postontzi</a:t>
            </a:r>
          </a:p>
          <a:p>
            <a:r>
              <a:rPr lang="eu-ES" sz="900" dirty="0">
                <a:solidFill>
                  <a:schemeClr val="tx1"/>
                </a:solidFill>
              </a:rPr>
              <a:t>Udal bulegoak</a:t>
            </a:r>
          </a:p>
          <a:p>
            <a:r>
              <a:rPr lang="eu-ES" sz="900" dirty="0">
                <a:solidFill>
                  <a:schemeClr val="tx1"/>
                </a:solidFill>
              </a:rPr>
              <a:t>Informatzeko karpak</a:t>
            </a:r>
          </a:p>
          <a:p>
            <a:r>
              <a:rPr lang="eu-ES" sz="900" dirty="0">
                <a:solidFill>
                  <a:schemeClr val="tx1"/>
                </a:solidFill>
              </a:rPr>
              <a:t>Saio presentzialak</a:t>
            </a:r>
          </a:p>
          <a:p>
            <a:r>
              <a:rPr lang="eu-ES" sz="900" dirty="0">
                <a:solidFill>
                  <a:schemeClr val="tx1"/>
                </a:solidFill>
              </a:rPr>
              <a:t>Berariazko posta elektronikoa</a:t>
            </a:r>
          </a:p>
          <a:p>
            <a:r>
              <a:rPr lang="eu-ES" sz="900" dirty="0">
                <a:solidFill>
                  <a:schemeClr val="tx1"/>
                </a:solidFill>
              </a:rPr>
              <a:t>Lineako galdekizuna</a:t>
            </a:r>
          </a:p>
        </p:txBody>
      </p:sp>
      <p:sp>
        <p:nvSpPr>
          <p:cNvPr id="141" name="Shape 91">
            <a:extLst>
              <a:ext uri="{FF2B5EF4-FFF2-40B4-BE49-F238E27FC236}">
                <a16:creationId xmlns:a16="http://schemas.microsoft.com/office/drawing/2014/main" id="{18CF3113-1111-4C8A-8F77-A402055F6BD2}"/>
              </a:ext>
            </a:extLst>
          </p:cNvPr>
          <p:cNvSpPr txBox="1">
            <a:spLocks/>
          </p:cNvSpPr>
          <p:nvPr/>
        </p:nvSpPr>
        <p:spPr>
          <a:xfrm>
            <a:off x="488504" y="476672"/>
            <a:ext cx="8712968" cy="556179"/>
          </a:xfrm>
          <a:prstGeom prst="rect">
            <a:avLst/>
          </a:prstGeom>
        </p:spPr>
        <p:txBody>
          <a:bodyPr spcFirstLastPara="1" wrap="square" lIns="90000" tIns="46800" rIns="90000" bIns="46800" anchor="t" anchorCtr="0">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defTabSz="914400">
              <a:spcBef>
                <a:spcPts val="0"/>
              </a:spcBef>
              <a:spcAft>
                <a:spcPts val="0"/>
              </a:spcAft>
              <a:buClr>
                <a:srgbClr val="F67031"/>
              </a:buClr>
              <a:buSzPts val="3000"/>
            </a:pPr>
            <a:r>
              <a:rPr lang="eu-ES" sz="1600" b="1" dirty="0">
                <a:solidFill>
                  <a:schemeClr val="bg1">
                    <a:lumMod val="50000"/>
                  </a:schemeClr>
                </a:solidFill>
                <a:latin typeface="Arial" panose="020B0604020202020204" pitchFamily="34" charset="0"/>
                <a:ea typeface="Nunito Sans"/>
                <a:cs typeface="Arial" panose="020B0604020202020204" pitchFamily="34" charset="0"/>
                <a:sym typeface="Nunito Sans"/>
              </a:rPr>
              <a:t>1. esperientzia: Mungia- Baietz Ein! </a:t>
            </a:r>
          </a:p>
          <a:p>
            <a:pPr algn="l" defTabSz="914400">
              <a:spcBef>
                <a:spcPts val="0"/>
              </a:spcBef>
              <a:spcAft>
                <a:spcPts val="0"/>
              </a:spcAft>
              <a:buClr>
                <a:srgbClr val="F67031"/>
              </a:buClr>
              <a:buSzPts val="3000"/>
            </a:pPr>
            <a:r>
              <a:rPr lang="eu-ES" sz="1400" dirty="0">
                <a:solidFill>
                  <a:schemeClr val="accent6">
                    <a:lumMod val="75000"/>
                  </a:schemeClr>
                </a:solidFill>
                <a:latin typeface="Arial" panose="020B0604020202020204" pitchFamily="34" charset="0"/>
                <a:ea typeface="Nunito Sans"/>
                <a:cs typeface="Arial" panose="020B0604020202020204" pitchFamily="34" charset="0"/>
                <a:sym typeface="Nunito Sans"/>
              </a:rPr>
              <a:t>FITXA DESKRIBATZAILEA</a:t>
            </a:r>
          </a:p>
        </p:txBody>
      </p:sp>
      <p:sp>
        <p:nvSpPr>
          <p:cNvPr id="53" name="Rectángulo 52">
            <a:extLst>
              <a:ext uri="{FF2B5EF4-FFF2-40B4-BE49-F238E27FC236}">
                <a16:creationId xmlns:a16="http://schemas.microsoft.com/office/drawing/2014/main" id="{08B7722F-DC9A-4570-8B58-3BCCC575EF75}"/>
              </a:ext>
            </a:extLst>
          </p:cNvPr>
          <p:cNvSpPr/>
          <p:nvPr/>
        </p:nvSpPr>
        <p:spPr>
          <a:xfrm>
            <a:off x="502126" y="5855366"/>
            <a:ext cx="6436569" cy="669978"/>
          </a:xfrm>
          <a:prstGeom prst="rect">
            <a:avLst/>
          </a:prstGeom>
          <a:no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tIns="72000" bIns="72000" rtlCol="0" anchor="ctr"/>
          <a:lstStyle/>
          <a:p>
            <a:pPr>
              <a:spcAft>
                <a:spcPts val="600"/>
              </a:spcAft>
            </a:pPr>
            <a:r>
              <a:rPr lang="eu-ES" sz="900" b="1" dirty="0">
                <a:solidFill>
                  <a:schemeClr val="tx1">
                    <a:lumMod val="50000"/>
                    <a:lumOff val="50000"/>
                  </a:schemeClr>
                </a:solidFill>
              </a:rPr>
              <a:t>PARTE HARTZE MAILAK DATUAK</a:t>
            </a:r>
          </a:p>
          <a:p>
            <a:r>
              <a:rPr lang="eu-ES" sz="900" dirty="0">
                <a:solidFill>
                  <a:schemeClr val="tx1"/>
                </a:solidFill>
              </a:rPr>
              <a:t>1. FASEA: Proposamenen aurkezpena: </a:t>
            </a:r>
            <a:r>
              <a:rPr lang="eu-ES" sz="900" b="1" dirty="0">
                <a:solidFill>
                  <a:schemeClr val="tx1"/>
                </a:solidFill>
              </a:rPr>
              <a:t>195 proposamen</a:t>
            </a:r>
          </a:p>
          <a:p>
            <a:r>
              <a:rPr lang="eu-ES" sz="900" dirty="0">
                <a:solidFill>
                  <a:schemeClr val="tx1"/>
                </a:solidFill>
              </a:rPr>
              <a:t>5. FASEA: Proiektuen bozketa: </a:t>
            </a:r>
            <a:r>
              <a:rPr lang="eu-ES" sz="900" b="1" dirty="0">
                <a:solidFill>
                  <a:schemeClr val="tx1"/>
                </a:solidFill>
              </a:rPr>
              <a:t>541 parte-hartzaile</a:t>
            </a:r>
          </a:p>
        </p:txBody>
      </p:sp>
      <p:pic>
        <p:nvPicPr>
          <p:cNvPr id="14" name="Gráfico 7" descr="Cabeza con engranajes">
            <a:extLst>
              <a:ext uri="{FF2B5EF4-FFF2-40B4-BE49-F238E27FC236}">
                <a16:creationId xmlns:a16="http://schemas.microsoft.com/office/drawing/2014/main" id="{43E03FB2-29EA-404A-AA06-DB35A0B4B192}"/>
              </a:ext>
            </a:extLst>
          </p:cNvPr>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565825" y="1196602"/>
            <a:ext cx="363857" cy="363857"/>
          </a:xfrm>
          <a:prstGeom prst="rect">
            <a:avLst/>
          </a:prstGeom>
        </p:spPr>
      </p:pic>
      <p:pic>
        <p:nvPicPr>
          <p:cNvPr id="15" name="Gráfico 22" descr="Monedas">
            <a:extLst>
              <a:ext uri="{FF2B5EF4-FFF2-40B4-BE49-F238E27FC236}">
                <a16:creationId xmlns:a16="http://schemas.microsoft.com/office/drawing/2014/main" id="{0B24D66C-8DD9-408F-8F47-6C1A8CBCBBD2}"/>
              </a:ext>
            </a:extLst>
          </p:cNvPr>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577650" y="2302436"/>
            <a:ext cx="289214" cy="289214"/>
          </a:xfrm>
          <a:prstGeom prst="rect">
            <a:avLst/>
          </a:prstGeom>
        </p:spPr>
      </p:pic>
      <p:pic>
        <p:nvPicPr>
          <p:cNvPr id="16" name="Gráfico 36" descr="Globo de pensamiento">
            <a:extLst>
              <a:ext uri="{FF2B5EF4-FFF2-40B4-BE49-F238E27FC236}">
                <a16:creationId xmlns:a16="http://schemas.microsoft.com/office/drawing/2014/main" id="{A6347AD0-F3C6-4E8F-9CBA-3D38CEF8D6FE}"/>
              </a:ext>
            </a:extLst>
          </p:cNvPr>
          <p:cNvPicPr>
            <a:picLocks noChangeAspect="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6528690" y="3067008"/>
            <a:ext cx="381881" cy="381881"/>
          </a:xfrm>
          <a:prstGeom prst="rect">
            <a:avLst/>
          </a:prstGeom>
        </p:spPr>
      </p:pic>
      <p:pic>
        <p:nvPicPr>
          <p:cNvPr id="17" name="Gráfico 48" descr="Calendario">
            <a:extLst>
              <a:ext uri="{FF2B5EF4-FFF2-40B4-BE49-F238E27FC236}">
                <a16:creationId xmlns:a16="http://schemas.microsoft.com/office/drawing/2014/main" id="{693687A2-401D-4BCB-A11C-E249131664F7}"/>
              </a:ext>
            </a:extLst>
          </p:cNvPr>
          <p:cNvPicPr>
            <a:picLocks noChangeAspect="1"/>
          </p:cNvPicPr>
          <p:nvPr/>
        </p:nvPicPr>
        <p:blipFill>
          <a:blip r:embed="rId8" cstate="print">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9009651" y="5130384"/>
            <a:ext cx="349229" cy="349229"/>
          </a:xfrm>
          <a:prstGeom prst="rect">
            <a:avLst/>
          </a:prstGeom>
        </p:spPr>
      </p:pic>
      <p:pic>
        <p:nvPicPr>
          <p:cNvPr id="18" name="Gráfico 41" descr="Lápiz">
            <a:extLst>
              <a:ext uri="{FF2B5EF4-FFF2-40B4-BE49-F238E27FC236}">
                <a16:creationId xmlns:a16="http://schemas.microsoft.com/office/drawing/2014/main" id="{CA090593-07A7-4ADF-A5E6-70ABF63EA518}"/>
              </a:ext>
            </a:extLst>
          </p:cNvPr>
          <p:cNvPicPr>
            <a:picLocks noChangeAspect="1"/>
          </p:cNvPicPr>
          <p:nvPr/>
        </p:nvPicPr>
        <p:blipFill>
          <a:blip r:embed="rId10" cstate="print">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9016183" y="3830805"/>
            <a:ext cx="340116" cy="340116"/>
          </a:xfrm>
          <a:prstGeom prst="rect">
            <a:avLst/>
          </a:prstGeom>
        </p:spPr>
      </p:pic>
      <p:pic>
        <p:nvPicPr>
          <p:cNvPr id="19" name="Gráfico 39" descr="Megáfono">
            <a:extLst>
              <a:ext uri="{FF2B5EF4-FFF2-40B4-BE49-F238E27FC236}">
                <a16:creationId xmlns:a16="http://schemas.microsoft.com/office/drawing/2014/main" id="{C6FAA5D7-DBDB-4AE0-8311-74D148874464}"/>
              </a:ext>
            </a:extLst>
          </p:cNvPr>
          <p:cNvPicPr>
            <a:picLocks noChangeAspect="1"/>
          </p:cNvPicPr>
          <p:nvPr/>
        </p:nvPicPr>
        <p:blipFill>
          <a:blip r:embed="rId12" cstate="print">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8924683" y="2222145"/>
            <a:ext cx="398948" cy="398948"/>
          </a:xfrm>
          <a:prstGeom prst="rect">
            <a:avLst/>
          </a:prstGeom>
        </p:spPr>
      </p:pic>
      <p:pic>
        <p:nvPicPr>
          <p:cNvPr id="1026" name="Picture 2" descr="Z:\ARCHIVO FOTOGRAFICO\ICONOS (Derechos - S&amp;F Comprados en Flaticons)\080-trabajo-en-equipo.png"/>
          <p:cNvPicPr>
            <a:picLocks noChangeAspect="1" noChangeArrowheads="1"/>
          </p:cNvPicPr>
          <p:nvPr/>
        </p:nvPicPr>
        <p:blipFill>
          <a:blip r:embed="rId1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53848" y="4348860"/>
            <a:ext cx="331563" cy="3315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Z:\ARCHIVO FOTOGRAFICO\ICONOS (Derechos - S&amp;F Comprados en Flaticons)\handshake.png"/>
          <p:cNvPicPr>
            <a:picLocks noChangeAspect="1" noChangeArrowheads="1"/>
          </p:cNvPicPr>
          <p:nvPr/>
        </p:nvPicPr>
        <p:blipFill>
          <a:blip r:embed="rId1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971169" y="1574988"/>
            <a:ext cx="305976" cy="30597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Z:\ARCHIVO FOTOGRAFICO\ICONOS (Derechos - S&amp;F Comprados en Flaticons)\075-presentacion-1.png"/>
          <p:cNvPicPr>
            <a:picLocks noChangeAspect="1" noChangeArrowheads="1"/>
          </p:cNvPicPr>
          <p:nvPr/>
        </p:nvPicPr>
        <p:blipFill>
          <a:blip r:embed="rId16"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28690" y="5898342"/>
            <a:ext cx="338174" cy="33817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Presupuestos Participativos">
            <a:extLst>
              <a:ext uri="{FF2B5EF4-FFF2-40B4-BE49-F238E27FC236}">
                <a16:creationId xmlns:a16="http://schemas.microsoft.com/office/drawing/2014/main" id="{B1AA2AA7-9CAF-49E2-8E95-70F6D94F6188}"/>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828226" y="864717"/>
            <a:ext cx="517262" cy="500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4128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de flecha 3">
            <a:extLst>
              <a:ext uri="{FF2B5EF4-FFF2-40B4-BE49-F238E27FC236}">
                <a16:creationId xmlns:a16="http://schemas.microsoft.com/office/drawing/2014/main" id="{28ABD2CA-0BE3-48C2-B034-48C43809E1A6}"/>
              </a:ext>
            </a:extLst>
          </p:cNvPr>
          <p:cNvCxnSpPr>
            <a:stCxn id="54" idx="3"/>
            <a:endCxn id="58" idx="1"/>
          </p:cNvCxnSpPr>
          <p:nvPr/>
        </p:nvCxnSpPr>
        <p:spPr>
          <a:xfrm>
            <a:off x="1488484" y="2204944"/>
            <a:ext cx="7113700" cy="0"/>
          </a:xfrm>
          <a:prstGeom prst="straightConnector1">
            <a:avLst/>
          </a:prstGeom>
          <a:ln w="19050">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1" name="Shape 91">
            <a:extLst>
              <a:ext uri="{FF2B5EF4-FFF2-40B4-BE49-F238E27FC236}">
                <a16:creationId xmlns:a16="http://schemas.microsoft.com/office/drawing/2014/main" id="{18CF3113-1111-4C8A-8F77-A402055F6BD2}"/>
              </a:ext>
            </a:extLst>
          </p:cNvPr>
          <p:cNvSpPr txBox="1">
            <a:spLocks/>
          </p:cNvSpPr>
          <p:nvPr/>
        </p:nvSpPr>
        <p:spPr>
          <a:xfrm>
            <a:off x="488504" y="476672"/>
            <a:ext cx="8712968" cy="556179"/>
          </a:xfrm>
          <a:prstGeom prst="rect">
            <a:avLst/>
          </a:prstGeom>
        </p:spPr>
        <p:txBody>
          <a:bodyPr spcFirstLastPara="1" wrap="square" lIns="90000" tIns="46800" rIns="90000" bIns="46800" anchor="t" anchorCtr="0">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defTabSz="914400">
              <a:spcBef>
                <a:spcPts val="0"/>
              </a:spcBef>
              <a:spcAft>
                <a:spcPts val="0"/>
              </a:spcAft>
              <a:buClr>
                <a:srgbClr val="F67031"/>
              </a:buClr>
              <a:buSzPts val="3000"/>
            </a:pPr>
            <a:r>
              <a:rPr lang="eu-ES" sz="1600" b="1" dirty="0">
                <a:solidFill>
                  <a:schemeClr val="bg1">
                    <a:lumMod val="50000"/>
                  </a:schemeClr>
                </a:solidFill>
                <a:latin typeface="Arial" panose="020B0604020202020204" pitchFamily="34" charset="0"/>
                <a:ea typeface="Nunito Sans"/>
                <a:cs typeface="Arial" panose="020B0604020202020204" pitchFamily="34" charset="0"/>
                <a:sym typeface="Nunito Sans"/>
              </a:rPr>
              <a:t>1. esperientzia: Mungia- Baietz Ein! </a:t>
            </a:r>
          </a:p>
          <a:p>
            <a:pPr algn="l" defTabSz="914400">
              <a:spcBef>
                <a:spcPts val="0"/>
              </a:spcBef>
              <a:spcAft>
                <a:spcPts val="0"/>
              </a:spcAft>
              <a:buClr>
                <a:srgbClr val="F67031"/>
              </a:buClr>
              <a:buSzPts val="3000"/>
            </a:pPr>
            <a:r>
              <a:rPr lang="eu-ES" sz="1400" dirty="0">
                <a:solidFill>
                  <a:schemeClr val="accent6">
                    <a:lumMod val="75000"/>
                  </a:schemeClr>
                </a:solidFill>
                <a:latin typeface="Arial" panose="020B0604020202020204" pitchFamily="34" charset="0"/>
                <a:ea typeface="Nunito Sans"/>
                <a:cs typeface="Arial" panose="020B0604020202020204" pitchFamily="34" charset="0"/>
                <a:sym typeface="Nunito Sans"/>
              </a:rPr>
              <a:t>PROZESUAREN FLUXUGRAMA</a:t>
            </a:r>
          </a:p>
        </p:txBody>
      </p:sp>
      <p:sp>
        <p:nvSpPr>
          <p:cNvPr id="54" name="Rectángulo 53">
            <a:extLst>
              <a:ext uri="{FF2B5EF4-FFF2-40B4-BE49-F238E27FC236}">
                <a16:creationId xmlns:a16="http://schemas.microsoft.com/office/drawing/2014/main" id="{E04A7E1F-4A40-417E-970A-272D4800C572}"/>
              </a:ext>
            </a:extLst>
          </p:cNvPr>
          <p:cNvSpPr/>
          <p:nvPr/>
        </p:nvSpPr>
        <p:spPr>
          <a:xfrm>
            <a:off x="408484" y="1484944"/>
            <a:ext cx="1080000" cy="1440000"/>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u-ES" sz="1000" dirty="0">
                <a:solidFill>
                  <a:schemeClr val="bg1"/>
                </a:solidFill>
              </a:rPr>
              <a:t>Herritarren proposamena</a:t>
            </a:r>
          </a:p>
        </p:txBody>
      </p:sp>
      <p:sp>
        <p:nvSpPr>
          <p:cNvPr id="55" name="Rectángulo 54">
            <a:extLst>
              <a:ext uri="{FF2B5EF4-FFF2-40B4-BE49-F238E27FC236}">
                <a16:creationId xmlns:a16="http://schemas.microsoft.com/office/drawing/2014/main" id="{16BDF637-54C3-42ED-846D-9B145E8CD185}"/>
              </a:ext>
            </a:extLst>
          </p:cNvPr>
          <p:cNvSpPr/>
          <p:nvPr/>
        </p:nvSpPr>
        <p:spPr>
          <a:xfrm>
            <a:off x="2090808" y="1484944"/>
            <a:ext cx="1188000" cy="1440000"/>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u-ES" sz="1000" dirty="0">
                <a:solidFill>
                  <a:schemeClr val="bg1"/>
                </a:solidFill>
              </a:rPr>
              <a:t>Iragazketa teknikoa (bideragarritasun juridikoa eta ekonomikoa) </a:t>
            </a:r>
          </a:p>
        </p:txBody>
      </p:sp>
      <p:sp>
        <p:nvSpPr>
          <p:cNvPr id="56" name="Rectángulo 55">
            <a:extLst>
              <a:ext uri="{FF2B5EF4-FFF2-40B4-BE49-F238E27FC236}">
                <a16:creationId xmlns:a16="http://schemas.microsoft.com/office/drawing/2014/main" id="{D9AAAA38-7175-423A-B388-073B2EFD33E7}"/>
              </a:ext>
            </a:extLst>
          </p:cNvPr>
          <p:cNvSpPr/>
          <p:nvPr/>
        </p:nvSpPr>
        <p:spPr>
          <a:xfrm>
            <a:off x="4665088" y="1484944"/>
            <a:ext cx="1080000" cy="1440000"/>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u-ES" sz="1000" dirty="0">
                <a:solidFill>
                  <a:schemeClr val="bg1"/>
                </a:solidFill>
              </a:rPr>
              <a:t>Murriztutako kopuru bati lehentasun politiko-teknikoa ematea</a:t>
            </a:r>
          </a:p>
        </p:txBody>
      </p:sp>
      <p:sp>
        <p:nvSpPr>
          <p:cNvPr id="57" name="Rectángulo: esquinas redondeadas 56">
            <a:extLst>
              <a:ext uri="{FF2B5EF4-FFF2-40B4-BE49-F238E27FC236}">
                <a16:creationId xmlns:a16="http://schemas.microsoft.com/office/drawing/2014/main" id="{DCA4F872-C32F-43BA-B3D3-D9FDD0ECAFD1}"/>
              </a:ext>
            </a:extLst>
          </p:cNvPr>
          <p:cNvSpPr/>
          <p:nvPr/>
        </p:nvSpPr>
        <p:spPr>
          <a:xfrm>
            <a:off x="6021180" y="1484944"/>
            <a:ext cx="804028" cy="144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u-ES" sz="1000" i="1" dirty="0">
                <a:solidFill>
                  <a:schemeClr val="tx1"/>
                </a:solidFill>
              </a:rPr>
              <a:t>8 </a:t>
            </a:r>
          </a:p>
          <a:p>
            <a:pPr algn="ctr"/>
            <a:r>
              <a:rPr lang="eu-ES" sz="1000" i="1" dirty="0">
                <a:solidFill>
                  <a:schemeClr val="tx1"/>
                </a:solidFill>
              </a:rPr>
              <a:t>proiektu </a:t>
            </a:r>
          </a:p>
        </p:txBody>
      </p:sp>
      <p:sp>
        <p:nvSpPr>
          <p:cNvPr id="58" name="Rectángulo: esquinas redondeadas 57">
            <a:extLst>
              <a:ext uri="{FF2B5EF4-FFF2-40B4-BE49-F238E27FC236}">
                <a16:creationId xmlns:a16="http://schemas.microsoft.com/office/drawing/2014/main" id="{44036747-8B66-4FA9-8B3B-FED687C6B446}"/>
              </a:ext>
            </a:extLst>
          </p:cNvPr>
          <p:cNvSpPr/>
          <p:nvPr/>
        </p:nvSpPr>
        <p:spPr>
          <a:xfrm>
            <a:off x="8602184" y="1484944"/>
            <a:ext cx="1054559" cy="144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u-ES" sz="1000" i="1" dirty="0">
                <a:solidFill>
                  <a:schemeClr val="tx1"/>
                </a:solidFill>
              </a:rPr>
              <a:t>Boto gehien jaso dituzten proiektuak hautatzen dira, esleitutako aurrekontu osora iritsi arte </a:t>
            </a:r>
          </a:p>
        </p:txBody>
      </p:sp>
      <p:sp>
        <p:nvSpPr>
          <p:cNvPr id="59" name="Rectángulo 58">
            <a:extLst>
              <a:ext uri="{FF2B5EF4-FFF2-40B4-BE49-F238E27FC236}">
                <a16:creationId xmlns:a16="http://schemas.microsoft.com/office/drawing/2014/main" id="{B86D57DA-B209-4A55-9AEB-B880867B4FF9}"/>
              </a:ext>
            </a:extLst>
          </p:cNvPr>
          <p:cNvSpPr/>
          <p:nvPr/>
        </p:nvSpPr>
        <p:spPr>
          <a:xfrm>
            <a:off x="272480" y="3060788"/>
            <a:ext cx="1424806" cy="230423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300"/>
              </a:spcAft>
            </a:pPr>
            <a:r>
              <a:rPr lang="eu-ES" sz="900" dirty="0">
                <a:solidFill>
                  <a:schemeClr val="tx1"/>
                </a:solidFill>
              </a:rPr>
              <a:t>Honakoak eskatzen dira:</a:t>
            </a:r>
          </a:p>
          <a:p>
            <a:pPr marL="144000" indent="-144000">
              <a:spcAft>
                <a:spcPts val="300"/>
              </a:spcAft>
              <a:buFont typeface="Wingdings" panose="05000000000000000000" pitchFamily="2" charset="2"/>
              <a:buChar char="q"/>
            </a:pPr>
            <a:r>
              <a:rPr lang="eu-ES" sz="900" dirty="0">
                <a:solidFill>
                  <a:schemeClr val="tx1"/>
                </a:solidFill>
              </a:rPr>
              <a:t>Deskribapen laburra </a:t>
            </a:r>
          </a:p>
          <a:p>
            <a:pPr marL="144000" indent="-144000">
              <a:buFont typeface="Wingdings" panose="05000000000000000000" pitchFamily="2" charset="2"/>
              <a:buChar char="q"/>
            </a:pPr>
            <a:r>
              <a:rPr lang="eu-ES" sz="900" dirty="0">
                <a:solidFill>
                  <a:schemeClr val="tx1"/>
                </a:solidFill>
              </a:rPr>
              <a:t>Nori dagoen zuzendua</a:t>
            </a:r>
          </a:p>
          <a:p>
            <a:pPr marL="171450" indent="-171450">
              <a:buFontTx/>
              <a:buChar char="-"/>
            </a:pPr>
            <a:endParaRPr lang="es-ES" sz="900" dirty="0">
              <a:solidFill>
                <a:schemeClr val="tx1"/>
              </a:solidFill>
            </a:endParaRPr>
          </a:p>
        </p:txBody>
      </p:sp>
      <p:sp>
        <p:nvSpPr>
          <p:cNvPr id="60" name="Rectángulo 59">
            <a:extLst>
              <a:ext uri="{FF2B5EF4-FFF2-40B4-BE49-F238E27FC236}">
                <a16:creationId xmlns:a16="http://schemas.microsoft.com/office/drawing/2014/main" id="{E0D0551E-4D7F-4C65-B6A6-65D355A39008}"/>
              </a:ext>
            </a:extLst>
          </p:cNvPr>
          <p:cNvSpPr/>
          <p:nvPr/>
        </p:nvSpPr>
        <p:spPr>
          <a:xfrm>
            <a:off x="1928664" y="3060788"/>
            <a:ext cx="1424806" cy="230423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300"/>
              </a:spcAft>
            </a:pPr>
            <a:r>
              <a:rPr lang="eu-ES" sz="900" dirty="0">
                <a:solidFill>
                  <a:schemeClr val="tx1"/>
                </a:solidFill>
              </a:rPr>
              <a:t>Baldintza hauek bete behar ditu:</a:t>
            </a:r>
          </a:p>
          <a:p>
            <a:pPr marL="144000" indent="-144000">
              <a:spcAft>
                <a:spcPts val="300"/>
              </a:spcAft>
              <a:buFont typeface="Wingdings" panose="05000000000000000000" pitchFamily="2" charset="2"/>
              <a:buChar char="q"/>
            </a:pPr>
            <a:r>
              <a:rPr lang="eu-ES" sz="900" dirty="0">
                <a:solidFill>
                  <a:schemeClr val="tx1"/>
                </a:solidFill>
              </a:rPr>
              <a:t>Udal </a:t>
            </a:r>
            <a:r>
              <a:rPr lang="eu-ES" sz="900" dirty="0" err="1">
                <a:solidFill>
                  <a:schemeClr val="tx1"/>
                </a:solidFill>
              </a:rPr>
              <a:t>eskumenekoa</a:t>
            </a:r>
            <a:r>
              <a:rPr lang="eu-ES" sz="900" dirty="0">
                <a:solidFill>
                  <a:schemeClr val="tx1"/>
                </a:solidFill>
              </a:rPr>
              <a:t> izatea</a:t>
            </a:r>
          </a:p>
          <a:p>
            <a:pPr marL="144000" indent="-144000">
              <a:spcAft>
                <a:spcPts val="300"/>
              </a:spcAft>
              <a:buFont typeface="Wingdings" panose="05000000000000000000" pitchFamily="2" charset="2"/>
              <a:buChar char="q"/>
            </a:pPr>
            <a:r>
              <a:rPr lang="eu-ES" sz="900" dirty="0">
                <a:solidFill>
                  <a:schemeClr val="tx1"/>
                </a:solidFill>
              </a:rPr>
              <a:t>Bideragarritasun tekniko-ekonomikoa</a:t>
            </a:r>
          </a:p>
          <a:p>
            <a:pPr marL="144000" indent="-144000">
              <a:spcAft>
                <a:spcPts val="300"/>
              </a:spcAft>
              <a:buFont typeface="Wingdings" panose="05000000000000000000" pitchFamily="2" charset="2"/>
              <a:buChar char="q"/>
            </a:pPr>
            <a:r>
              <a:rPr lang="eu-ES" sz="900" dirty="0">
                <a:solidFill>
                  <a:schemeClr val="tx1"/>
                </a:solidFill>
              </a:rPr>
              <a:t>200.000 euro edo gutxiagokoa</a:t>
            </a:r>
          </a:p>
          <a:p>
            <a:pPr marL="144000" indent="-144000">
              <a:spcAft>
                <a:spcPts val="300"/>
              </a:spcAft>
              <a:buFont typeface="Wingdings" panose="05000000000000000000" pitchFamily="2" charset="2"/>
              <a:buChar char="q"/>
            </a:pPr>
            <a:r>
              <a:rPr lang="eu-ES" sz="900" dirty="0">
                <a:solidFill>
                  <a:schemeClr val="tx1"/>
                </a:solidFill>
              </a:rPr>
              <a:t>Interes orokorrekoa</a:t>
            </a:r>
          </a:p>
          <a:p>
            <a:pPr marL="144000" indent="-144000">
              <a:spcAft>
                <a:spcPts val="300"/>
              </a:spcAft>
              <a:buFont typeface="Wingdings" panose="05000000000000000000" pitchFamily="2" charset="2"/>
              <a:buChar char="q"/>
            </a:pPr>
            <a:r>
              <a:rPr lang="eu-ES" sz="900" dirty="0">
                <a:solidFill>
                  <a:schemeClr val="tx1"/>
                </a:solidFill>
              </a:rPr>
              <a:t>Eduki ez baztertzailea</a:t>
            </a:r>
          </a:p>
          <a:p>
            <a:pPr marL="144000" indent="-144000">
              <a:buFont typeface="Wingdings" panose="05000000000000000000" pitchFamily="2" charset="2"/>
              <a:buChar char="q"/>
            </a:pPr>
            <a:r>
              <a:rPr lang="eu-ES" sz="900" dirty="0">
                <a:solidFill>
                  <a:schemeClr val="tx1"/>
                </a:solidFill>
              </a:rPr>
              <a:t>Martxan ez egotea edo dagoeneko aurrekontuan sartuta ez izatea</a:t>
            </a:r>
          </a:p>
        </p:txBody>
      </p:sp>
      <p:sp>
        <p:nvSpPr>
          <p:cNvPr id="65" name="Rectángulo: esquinas redondeadas 64">
            <a:extLst>
              <a:ext uri="{FF2B5EF4-FFF2-40B4-BE49-F238E27FC236}">
                <a16:creationId xmlns:a16="http://schemas.microsoft.com/office/drawing/2014/main" id="{6CEF5A3A-7A77-466A-B19F-DEB01FFDB8D5}"/>
              </a:ext>
            </a:extLst>
          </p:cNvPr>
          <p:cNvSpPr/>
          <p:nvPr/>
        </p:nvSpPr>
        <p:spPr>
          <a:xfrm>
            <a:off x="3491244" y="1484944"/>
            <a:ext cx="921658" cy="144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eu-ES" sz="1000" i="1" dirty="0">
                <a:solidFill>
                  <a:schemeClr val="tx1"/>
                </a:solidFill>
              </a:rPr>
              <a:t>Proiektu bideragarri guztiak</a:t>
            </a:r>
          </a:p>
        </p:txBody>
      </p:sp>
      <p:sp>
        <p:nvSpPr>
          <p:cNvPr id="67" name="Rectángulo 66">
            <a:extLst>
              <a:ext uri="{FF2B5EF4-FFF2-40B4-BE49-F238E27FC236}">
                <a16:creationId xmlns:a16="http://schemas.microsoft.com/office/drawing/2014/main" id="{75A22841-35AC-403A-BC51-03830B50A331}"/>
              </a:ext>
            </a:extLst>
          </p:cNvPr>
          <p:cNvSpPr/>
          <p:nvPr/>
        </p:nvSpPr>
        <p:spPr>
          <a:xfrm>
            <a:off x="4548899" y="3060787"/>
            <a:ext cx="1340205" cy="230423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44000" indent="-144000">
              <a:spcAft>
                <a:spcPts val="300"/>
              </a:spcAft>
              <a:buFont typeface="Wingdings" panose="05000000000000000000" pitchFamily="2" charset="2"/>
              <a:buChar char="q"/>
            </a:pPr>
            <a:r>
              <a:rPr lang="eu-ES" sz="900" dirty="0">
                <a:solidFill>
                  <a:schemeClr val="tx1"/>
                </a:solidFill>
              </a:rPr>
              <a:t>Balorazioko hurrengo fasera igaroko liratekeen 8 proiektuak hautatzeko bilera</a:t>
            </a:r>
          </a:p>
          <a:p>
            <a:pPr marL="144000" indent="-144000">
              <a:spcAft>
                <a:spcPts val="300"/>
              </a:spcAft>
              <a:buFont typeface="Wingdings" panose="05000000000000000000" pitchFamily="2" charset="2"/>
              <a:buChar char="q"/>
            </a:pPr>
            <a:r>
              <a:rPr lang="eu-ES" sz="900" dirty="0">
                <a:solidFill>
                  <a:schemeClr val="tx1"/>
                </a:solidFill>
              </a:rPr>
              <a:t>Irizpide osagarriak:</a:t>
            </a:r>
          </a:p>
          <a:p>
            <a:pPr marL="268288" indent="-88900">
              <a:spcAft>
                <a:spcPts val="300"/>
              </a:spcAft>
              <a:buFont typeface="Wingdings" panose="05000000000000000000" pitchFamily="2" charset="2"/>
              <a:buChar char="§"/>
            </a:pPr>
            <a:r>
              <a:rPr lang="eu-ES" sz="900" dirty="0">
                <a:solidFill>
                  <a:schemeClr val="tx1"/>
                </a:solidFill>
              </a:rPr>
              <a:t>Egingarritasuna </a:t>
            </a:r>
          </a:p>
          <a:p>
            <a:pPr marL="268288" indent="-88900">
              <a:spcAft>
                <a:spcPts val="300"/>
              </a:spcAft>
              <a:buFont typeface="Wingdings" panose="05000000000000000000" pitchFamily="2" charset="2"/>
              <a:buChar char="§"/>
            </a:pPr>
            <a:r>
              <a:rPr lang="eu-ES" sz="900" dirty="0">
                <a:solidFill>
                  <a:schemeClr val="tx1"/>
                </a:solidFill>
              </a:rPr>
              <a:t>Ekintzen arloen oreka</a:t>
            </a:r>
          </a:p>
          <a:p>
            <a:pPr marL="268288" indent="-88900">
              <a:spcAft>
                <a:spcPts val="300"/>
              </a:spcAft>
              <a:buFont typeface="Wingdings" panose="05000000000000000000" pitchFamily="2" charset="2"/>
              <a:buChar char="§"/>
            </a:pPr>
            <a:r>
              <a:rPr lang="eu-ES" sz="900" dirty="0">
                <a:solidFill>
                  <a:schemeClr val="tx1"/>
                </a:solidFill>
              </a:rPr>
              <a:t>Taldeen-xedearen oreka</a:t>
            </a:r>
          </a:p>
          <a:p>
            <a:pPr marL="268288" indent="-88900">
              <a:spcAft>
                <a:spcPts val="300"/>
              </a:spcAft>
              <a:buFont typeface="Wingdings" panose="05000000000000000000" pitchFamily="2" charset="2"/>
              <a:buChar char="§"/>
            </a:pPr>
            <a:r>
              <a:rPr lang="eu-ES" sz="900" dirty="0">
                <a:solidFill>
                  <a:schemeClr val="tx1"/>
                </a:solidFill>
              </a:rPr>
              <a:t>…</a:t>
            </a:r>
          </a:p>
          <a:p>
            <a:pPr marL="171450" indent="-171450">
              <a:buFont typeface="Arial" panose="020B0604020202020204" pitchFamily="34" charset="0"/>
              <a:buChar char="•"/>
            </a:pPr>
            <a:endParaRPr lang="es-ES" sz="900" dirty="0">
              <a:solidFill>
                <a:schemeClr val="tx1"/>
              </a:solidFill>
            </a:endParaRPr>
          </a:p>
        </p:txBody>
      </p:sp>
      <p:sp>
        <p:nvSpPr>
          <p:cNvPr id="68" name="Rectángulo 67">
            <a:extLst>
              <a:ext uri="{FF2B5EF4-FFF2-40B4-BE49-F238E27FC236}">
                <a16:creationId xmlns:a16="http://schemas.microsoft.com/office/drawing/2014/main" id="{A51726E8-36B8-4D8D-8B97-EF12FF736584}"/>
              </a:ext>
            </a:extLst>
          </p:cNvPr>
          <p:cNvSpPr/>
          <p:nvPr/>
        </p:nvSpPr>
        <p:spPr>
          <a:xfrm>
            <a:off x="7185368" y="1484944"/>
            <a:ext cx="1080000" cy="1440000"/>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u-ES" sz="1000" dirty="0">
                <a:solidFill>
                  <a:schemeClr val="bg1"/>
                </a:solidFill>
              </a:rPr>
              <a:t>Bozketa / Balorazioa</a:t>
            </a:r>
          </a:p>
        </p:txBody>
      </p:sp>
      <p:sp>
        <p:nvSpPr>
          <p:cNvPr id="69" name="Rectángulo 68">
            <a:extLst>
              <a:ext uri="{FF2B5EF4-FFF2-40B4-BE49-F238E27FC236}">
                <a16:creationId xmlns:a16="http://schemas.microsoft.com/office/drawing/2014/main" id="{FB27CC48-504B-4BC6-BA15-97D80CBF4451}"/>
              </a:ext>
            </a:extLst>
          </p:cNvPr>
          <p:cNvSpPr/>
          <p:nvPr/>
        </p:nvSpPr>
        <p:spPr>
          <a:xfrm>
            <a:off x="7041392" y="3060788"/>
            <a:ext cx="1440000" cy="230423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u-ES" sz="900" dirty="0">
                <a:solidFill>
                  <a:schemeClr val="tx1"/>
                </a:solidFill>
              </a:rPr>
              <a:t>8 puntutik 1 puntura emango zaizkie proiektuei: 8 balorazio onenari eta 1 txarrenari</a:t>
            </a:r>
          </a:p>
          <a:p>
            <a:pPr marL="171450" indent="-171450" algn="ctr">
              <a:buFontTx/>
              <a:buChar char="-"/>
            </a:pPr>
            <a:endParaRPr lang="es-ES" sz="900" dirty="0">
              <a:solidFill>
                <a:schemeClr val="tx1"/>
              </a:solidFill>
            </a:endParaRPr>
          </a:p>
        </p:txBody>
      </p:sp>
      <p:pic>
        <p:nvPicPr>
          <p:cNvPr id="1026" name="Picture 2">
            <a:extLst>
              <a:ext uri="{FF2B5EF4-FFF2-40B4-BE49-F238E27FC236}">
                <a16:creationId xmlns:a16="http://schemas.microsoft.com/office/drawing/2014/main" id="{9F2C6E26-F858-4E7A-8044-BA22777F65F5}"/>
              </a:ext>
            </a:extLst>
          </p:cNvPr>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8484" y="6229114"/>
            <a:ext cx="448444" cy="448444"/>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929B038D-6055-4E2F-823E-E9C86897048C}"/>
              </a:ext>
            </a:extLst>
          </p:cNvPr>
          <p:cNvSpPr/>
          <p:nvPr/>
        </p:nvSpPr>
        <p:spPr>
          <a:xfrm>
            <a:off x="856928" y="6379186"/>
            <a:ext cx="1144737" cy="215444"/>
          </a:xfrm>
          <a:prstGeom prst="rect">
            <a:avLst/>
          </a:prstGeom>
        </p:spPr>
        <p:txBody>
          <a:bodyPr wrap="none">
            <a:spAutoFit/>
          </a:bodyPr>
          <a:lstStyle/>
          <a:p>
            <a:r>
              <a:rPr lang="eu-ES" sz="800" dirty="0">
                <a:solidFill>
                  <a:schemeClr val="tx1"/>
                </a:solidFill>
              </a:rPr>
              <a:t>Herritarren rol aktiboa</a:t>
            </a:r>
          </a:p>
        </p:txBody>
      </p:sp>
      <p:pic>
        <p:nvPicPr>
          <p:cNvPr id="18" name="Picture 2">
            <a:extLst>
              <a:ext uri="{FF2B5EF4-FFF2-40B4-BE49-F238E27FC236}">
                <a16:creationId xmlns:a16="http://schemas.microsoft.com/office/drawing/2014/main" id="{2B27CBE4-BD23-483B-9980-81DC15DE3877}"/>
              </a:ext>
            </a:extLst>
          </p:cNvPr>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4262" y="1072569"/>
            <a:ext cx="448444" cy="44844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15275436-B920-411E-A21C-1A80AEDDD8A0}"/>
              </a:ext>
            </a:extLst>
          </p:cNvPr>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01146" y="1072569"/>
            <a:ext cx="448444" cy="44844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Presupuestos Participativos">
            <a:extLst>
              <a:ext uri="{FF2B5EF4-FFF2-40B4-BE49-F238E27FC236}">
                <a16:creationId xmlns:a16="http://schemas.microsoft.com/office/drawing/2014/main" id="{479BCD0E-4E88-4818-A283-91766B488F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0833" y="840748"/>
            <a:ext cx="517262" cy="500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177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a:extLst>
              <a:ext uri="{FF2B5EF4-FFF2-40B4-BE49-F238E27FC236}">
                <a16:creationId xmlns:a16="http://schemas.microsoft.com/office/drawing/2014/main" id="{3A00E0F0-3EF4-4127-BA30-49F93359B661}"/>
              </a:ext>
            </a:extLst>
          </p:cNvPr>
          <p:cNvSpPr txBox="1">
            <a:spLocks noChangeArrowheads="1"/>
          </p:cNvSpPr>
          <p:nvPr/>
        </p:nvSpPr>
        <p:spPr bwMode="auto">
          <a:xfrm>
            <a:off x="488504" y="5590987"/>
            <a:ext cx="8872730" cy="772107"/>
          </a:xfrm>
          <a:prstGeom prst="rect">
            <a:avLst/>
          </a:prstGeom>
          <a:noFill/>
          <a:ln w="9525">
            <a:solidFill>
              <a:schemeClr val="accent1">
                <a:lumMod val="40000"/>
                <a:lumOff val="6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lIns="144000" tIns="108000" rIns="144000" bIns="108000">
            <a:spAutoFit/>
          </a:bodyPr>
          <a:lstStyle>
            <a:lvl1pPr eaLnBrk="0" hangingPunct="0">
              <a:defRPr>
                <a:solidFill>
                  <a:srgbClr val="215968"/>
                </a:solidFill>
                <a:latin typeface="Calibri" pitchFamily="34" charset="0"/>
                <a:cs typeface="Arial" charset="0"/>
              </a:defRPr>
            </a:lvl1pPr>
            <a:lvl2pPr marL="742950" indent="-285750" eaLnBrk="0" hangingPunct="0">
              <a:defRPr>
                <a:solidFill>
                  <a:srgbClr val="215968"/>
                </a:solidFill>
                <a:latin typeface="Calibri" pitchFamily="34" charset="0"/>
                <a:cs typeface="Arial" charset="0"/>
              </a:defRPr>
            </a:lvl2pPr>
            <a:lvl3pPr marL="1143000" indent="-228600" eaLnBrk="0" hangingPunct="0">
              <a:defRPr>
                <a:solidFill>
                  <a:srgbClr val="215968"/>
                </a:solidFill>
                <a:latin typeface="Calibri" pitchFamily="34" charset="0"/>
                <a:cs typeface="Arial" charset="0"/>
              </a:defRPr>
            </a:lvl3pPr>
            <a:lvl4pPr marL="1600200" indent="-228600" eaLnBrk="0" hangingPunct="0">
              <a:defRPr>
                <a:solidFill>
                  <a:srgbClr val="215968"/>
                </a:solidFill>
                <a:latin typeface="Calibri" pitchFamily="34" charset="0"/>
                <a:cs typeface="Arial" charset="0"/>
              </a:defRPr>
            </a:lvl4pPr>
            <a:lvl5pPr marL="2057400" indent="-228600" eaLnBrk="0" hangingPunct="0">
              <a:defRPr>
                <a:solidFill>
                  <a:srgbClr val="215968"/>
                </a:solidFill>
                <a:latin typeface="Calibri" pitchFamily="34" charset="0"/>
                <a:cs typeface="Arial" charset="0"/>
              </a:defRPr>
            </a:lvl5pPr>
            <a:lvl6pPr marL="2514600" indent="-228600" eaLnBrk="0" fontAlgn="base" hangingPunct="0">
              <a:spcBef>
                <a:spcPct val="0"/>
              </a:spcBef>
              <a:spcAft>
                <a:spcPct val="0"/>
              </a:spcAft>
              <a:defRPr>
                <a:solidFill>
                  <a:srgbClr val="215968"/>
                </a:solidFill>
                <a:latin typeface="Calibri" pitchFamily="34" charset="0"/>
                <a:cs typeface="Arial" charset="0"/>
              </a:defRPr>
            </a:lvl6pPr>
            <a:lvl7pPr marL="2971800" indent="-228600" eaLnBrk="0" fontAlgn="base" hangingPunct="0">
              <a:spcBef>
                <a:spcPct val="0"/>
              </a:spcBef>
              <a:spcAft>
                <a:spcPct val="0"/>
              </a:spcAft>
              <a:defRPr>
                <a:solidFill>
                  <a:srgbClr val="215968"/>
                </a:solidFill>
                <a:latin typeface="Calibri" pitchFamily="34" charset="0"/>
                <a:cs typeface="Arial" charset="0"/>
              </a:defRPr>
            </a:lvl7pPr>
            <a:lvl8pPr marL="3429000" indent="-228600" eaLnBrk="0" fontAlgn="base" hangingPunct="0">
              <a:spcBef>
                <a:spcPct val="0"/>
              </a:spcBef>
              <a:spcAft>
                <a:spcPct val="0"/>
              </a:spcAft>
              <a:defRPr>
                <a:solidFill>
                  <a:srgbClr val="215968"/>
                </a:solidFill>
                <a:latin typeface="Calibri" pitchFamily="34" charset="0"/>
                <a:cs typeface="Arial" charset="0"/>
              </a:defRPr>
            </a:lvl8pPr>
            <a:lvl9pPr marL="3886200" indent="-228600" eaLnBrk="0" fontAlgn="base" hangingPunct="0">
              <a:spcBef>
                <a:spcPct val="0"/>
              </a:spcBef>
              <a:spcAft>
                <a:spcPct val="0"/>
              </a:spcAft>
              <a:defRPr>
                <a:solidFill>
                  <a:srgbClr val="215968"/>
                </a:solidFill>
                <a:latin typeface="Calibri" pitchFamily="34" charset="0"/>
                <a:cs typeface="Arial" charset="0"/>
              </a:defRPr>
            </a:lvl9pPr>
          </a:lstStyle>
          <a:p>
            <a:pPr algn="just" eaLnBrk="1" hangingPunct="1"/>
            <a:r>
              <a:rPr lang="eu-ES" sz="900" dirty="0">
                <a:solidFill>
                  <a:schemeClr val="tx1"/>
                </a:solidFill>
                <a:latin typeface="+mn-lt"/>
                <a:cs typeface="Arial" panose="020B0604020202020204" pitchFamily="34" charset="0"/>
              </a:rPr>
              <a:t>Dokumentu hau Euskadiko Gobernu </a:t>
            </a:r>
            <a:r>
              <a:rPr lang="eu-ES" sz="900" dirty="0" err="1">
                <a:solidFill>
                  <a:schemeClr val="tx1"/>
                </a:solidFill>
                <a:latin typeface="+mn-lt"/>
                <a:cs typeface="Arial" panose="020B0604020202020204" pitchFamily="34" charset="0"/>
              </a:rPr>
              <a:t>Irekirako</a:t>
            </a:r>
            <a:r>
              <a:rPr lang="eu-ES" sz="900" dirty="0">
                <a:solidFill>
                  <a:schemeClr val="tx1"/>
                </a:solidFill>
                <a:latin typeface="+mn-lt"/>
                <a:cs typeface="Arial" panose="020B0604020202020204" pitchFamily="34" charset="0"/>
              </a:rPr>
              <a:t> 2018-2020 Ekintza Planaren 3. konpromisoaren esparruan abiarazitako proiektu pilotuetako baten atal bat da, hau da, Eusko Jaurlaritzak, </a:t>
            </a:r>
            <a:r>
              <a:rPr lang="eu-ES" sz="900" dirty="0" err="1">
                <a:solidFill>
                  <a:schemeClr val="tx1"/>
                </a:solidFill>
                <a:latin typeface="+mn-lt"/>
                <a:cs typeface="Arial" panose="020B0604020202020204" pitchFamily="34" charset="0"/>
              </a:rPr>
              <a:t>InnoBasquek</a:t>
            </a:r>
            <a:r>
              <a:rPr lang="eu-ES" sz="900" dirty="0">
                <a:solidFill>
                  <a:schemeClr val="tx1"/>
                </a:solidFill>
                <a:latin typeface="+mn-lt"/>
                <a:cs typeface="Arial" panose="020B0604020202020204" pitchFamily="34" charset="0"/>
              </a:rPr>
              <a:t> eta Gipuzkoako Foru Aldundiak zuzendutako konpromisoarena. Horretarako, hainbat udalen laguntza izan dugu, eta haiek partekatutako bizipenak erabili ditugu analisia egiteko (Mungia, Santurtzi, Donostia, Amurrio eta Oñati). S&amp;F Consultants aholkularitza estrategikoak egin ditu bideratze lanak, elkarrizketak eta entregatzeko dokumentuak.</a:t>
            </a:r>
          </a:p>
        </p:txBody>
      </p:sp>
    </p:spTree>
    <p:extLst>
      <p:ext uri="{BB962C8B-B14F-4D97-AF65-F5344CB8AC3E}">
        <p14:creationId xmlns:p14="http://schemas.microsoft.com/office/powerpoint/2010/main" val="36555649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91">
            <a:extLst>
              <a:ext uri="{FF2B5EF4-FFF2-40B4-BE49-F238E27FC236}">
                <a16:creationId xmlns:a16="http://schemas.microsoft.com/office/drawing/2014/main" id="{5A10556C-B92B-4564-8FA7-AE63D6ED622B}"/>
              </a:ext>
            </a:extLst>
          </p:cNvPr>
          <p:cNvSpPr txBox="1">
            <a:spLocks/>
          </p:cNvSpPr>
          <p:nvPr/>
        </p:nvSpPr>
        <p:spPr>
          <a:xfrm>
            <a:off x="560512" y="496557"/>
            <a:ext cx="8712968" cy="556179"/>
          </a:xfrm>
          <a:prstGeom prst="rect">
            <a:avLst/>
          </a:prstGeom>
        </p:spPr>
        <p:txBody>
          <a:bodyPr spcFirstLastPara="1" wrap="square" lIns="90000" tIns="46800" rIns="90000" bIns="46800" anchor="t" anchorCtr="0">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defTabSz="914400">
              <a:spcBef>
                <a:spcPts val="0"/>
              </a:spcBef>
              <a:spcAft>
                <a:spcPts val="0"/>
              </a:spcAft>
              <a:buClr>
                <a:srgbClr val="F67031"/>
              </a:buClr>
              <a:buSzPts val="3000"/>
            </a:pPr>
            <a:r>
              <a:rPr lang="eu-ES" sz="1600" b="1" dirty="0">
                <a:solidFill>
                  <a:schemeClr val="bg1">
                    <a:lumMod val="50000"/>
                  </a:schemeClr>
                </a:solidFill>
                <a:latin typeface="Arial" panose="020B0604020202020204" pitchFamily="34" charset="0"/>
                <a:ea typeface="Nunito Sans"/>
                <a:cs typeface="Arial" panose="020B0604020202020204" pitchFamily="34" charset="0"/>
                <a:sym typeface="Nunito Sans"/>
              </a:rPr>
              <a:t>2. esperientzia: Donostia - Donostia Guztion artean </a:t>
            </a:r>
          </a:p>
          <a:p>
            <a:pPr algn="l" defTabSz="914400">
              <a:spcBef>
                <a:spcPts val="0"/>
              </a:spcBef>
              <a:spcAft>
                <a:spcPts val="0"/>
              </a:spcAft>
              <a:buClr>
                <a:srgbClr val="F67031"/>
              </a:buClr>
              <a:buSzPts val="3000"/>
            </a:pPr>
            <a:r>
              <a:rPr lang="eu-ES" sz="1400" dirty="0">
                <a:solidFill>
                  <a:schemeClr val="accent6">
                    <a:lumMod val="75000"/>
                  </a:schemeClr>
                </a:solidFill>
                <a:latin typeface="Arial" panose="020B0604020202020204" pitchFamily="34" charset="0"/>
                <a:ea typeface="Nunito Sans"/>
                <a:cs typeface="Arial" panose="020B0604020202020204" pitchFamily="34" charset="0"/>
                <a:sym typeface="Nunito Sans"/>
              </a:rPr>
              <a:t>DESKRIBAPEN OROKORRA ETA EZAUGARRI BEREIZLEAK  </a:t>
            </a:r>
          </a:p>
        </p:txBody>
      </p:sp>
      <p:sp>
        <p:nvSpPr>
          <p:cNvPr id="4" name="Rectángulo 3">
            <a:extLst>
              <a:ext uri="{FF2B5EF4-FFF2-40B4-BE49-F238E27FC236}">
                <a16:creationId xmlns:a16="http://schemas.microsoft.com/office/drawing/2014/main" id="{CC5AB688-2436-4C88-83FC-CF8A341E1EBE}"/>
              </a:ext>
            </a:extLst>
          </p:cNvPr>
          <p:cNvSpPr/>
          <p:nvPr/>
        </p:nvSpPr>
        <p:spPr>
          <a:xfrm>
            <a:off x="560512" y="1384315"/>
            <a:ext cx="8856984" cy="4708981"/>
          </a:xfrm>
          <a:prstGeom prst="rect">
            <a:avLst/>
          </a:prstGeom>
          <a:noFill/>
        </p:spPr>
        <p:txBody>
          <a:bodyPr wrap="square">
            <a:spAutoFit/>
          </a:bodyPr>
          <a:lstStyle/>
          <a:p>
            <a:pPr lvl="0" algn="just"/>
            <a:r>
              <a:rPr lang="eu-ES" sz="1000" dirty="0">
                <a:solidFill>
                  <a:schemeClr val="tx1"/>
                </a:solidFill>
              </a:rPr>
              <a:t>Donostiako Udalak </a:t>
            </a:r>
            <a:r>
              <a:rPr lang="eu-ES" sz="1000" b="1" dirty="0">
                <a:solidFill>
                  <a:schemeClr val="accent1">
                    <a:lumMod val="75000"/>
                  </a:schemeClr>
                </a:solidFill>
              </a:rPr>
              <a:t>2005etik </a:t>
            </a:r>
            <a:r>
              <a:rPr lang="eu-ES" sz="1000" dirty="0">
                <a:solidFill>
                  <a:schemeClr val="tx1"/>
                </a:solidFill>
              </a:rPr>
              <a:t>egiten ditu partaidetzazko aurrekontuen inguruko hainbat ekintza, aldaketak eta balio erantsi handiagoko elementuak barneratzen joan den eredu baten bitartez. </a:t>
            </a:r>
          </a:p>
          <a:p>
            <a:pPr lvl="0" algn="just"/>
            <a:endParaRPr lang="es-ES" sz="1000" dirty="0">
              <a:solidFill>
                <a:schemeClr val="tx1"/>
              </a:solidFill>
            </a:endParaRPr>
          </a:p>
          <a:p>
            <a:pPr lvl="0" algn="just"/>
            <a:r>
              <a:rPr lang="eu-ES" sz="1000" dirty="0">
                <a:solidFill>
                  <a:schemeClr val="tx1"/>
                </a:solidFill>
              </a:rPr>
              <a:t>Egungo ereduan (2019) herritarrek proiektuak proposatzen dituzte eta teknikoki, ekonomikoki eta judizialki bideragarriak diren proposamen guztiak bozkatzeko  aukera dute. Halaber, bere bolumenarengatik eta barne prozedurengatik, </a:t>
            </a:r>
            <a:r>
              <a:rPr lang="eu-ES" sz="1000" b="1" dirty="0">
                <a:solidFill>
                  <a:schemeClr val="accent1">
                    <a:lumMod val="75000"/>
                  </a:schemeClr>
                </a:solidFill>
              </a:rPr>
              <a:t>udal estrategiaren ildo bera jorratzea ziurtatzen duen eredua da</a:t>
            </a:r>
            <a:r>
              <a:rPr lang="eu-ES" sz="1000" dirty="0">
                <a:solidFill>
                  <a:schemeClr val="tx1"/>
                </a:solidFill>
              </a:rPr>
              <a:t>. Nabarmentzekoa da</a:t>
            </a:r>
            <a:r>
              <a:rPr lang="eu-ES" sz="1000" b="1" dirty="0">
                <a:solidFill>
                  <a:schemeClr val="accent1">
                    <a:lumMod val="75000"/>
                  </a:schemeClr>
                </a:solidFill>
              </a:rPr>
              <a:t> prozesu honek udaleko pertsona ugariren parte hartzea dakarrela (profil teknikoak eta politikoak). </a:t>
            </a:r>
          </a:p>
          <a:p>
            <a:pPr lvl="0" algn="just"/>
            <a:endParaRPr lang="es-ES" sz="1000" dirty="0">
              <a:solidFill>
                <a:schemeClr val="tx1"/>
              </a:solidFill>
            </a:endParaRPr>
          </a:p>
          <a:p>
            <a:pPr lvl="0" algn="just"/>
            <a:r>
              <a:rPr lang="eu-ES" sz="1000" dirty="0">
                <a:solidFill>
                  <a:schemeClr val="tx1"/>
                </a:solidFill>
              </a:rPr>
              <a:t>Partaidetzazko aurrekontuetan eredu orokorrago batean hartzen dituen ikuspegia duen eredua da. Gainera, beste ekimenekin eta Udalaren dinamikarekin eta parte hartze eredu osoarekiko osagarria izatea bilatzen du. Zentzu horretan, aipatu beharra dago prozesuak Udalaren zeharkako estrategiak ez urratzea zaintzen dela (berdintasuna edo euskara, esaterako). </a:t>
            </a:r>
          </a:p>
          <a:p>
            <a:pPr lvl="0" algn="just"/>
            <a:endParaRPr lang="es-ES" sz="1000" dirty="0">
              <a:solidFill>
                <a:schemeClr val="tx1"/>
              </a:solidFill>
            </a:endParaRPr>
          </a:p>
          <a:p>
            <a:pPr lvl="0" algn="just">
              <a:spcAft>
                <a:spcPts val="600"/>
              </a:spcAft>
            </a:pPr>
            <a:r>
              <a:rPr lang="eu-ES" sz="1000" dirty="0">
                <a:solidFill>
                  <a:schemeClr val="tx1"/>
                </a:solidFill>
              </a:rPr>
              <a:t>Jarraian, Donostiako Udaletik egun barneratzen prozesuaren berariazko beste ezaugarri batzuk aipatuko ditugu:</a:t>
            </a:r>
          </a:p>
          <a:p>
            <a:pPr marL="171450" indent="-171450" algn="just">
              <a:spcAft>
                <a:spcPts val="600"/>
              </a:spcAft>
              <a:buFont typeface="Wingdings" panose="05000000000000000000" pitchFamily="2" charset="2"/>
              <a:buChar char="ü"/>
            </a:pPr>
            <a:r>
              <a:rPr lang="eu-ES" sz="1000" dirty="0">
                <a:solidFill>
                  <a:schemeClr val="tx1"/>
                </a:solidFill>
              </a:rPr>
              <a:t>Bertan erroldatuta ez dauden herritar asko bizi dira, bertan ikasten edo lan egiten dutenak. Horregatik, </a:t>
            </a:r>
            <a:r>
              <a:rPr lang="eu-ES" sz="1000" b="1" dirty="0">
                <a:solidFill>
                  <a:schemeClr val="accent1">
                    <a:lumMod val="75000"/>
                  </a:schemeClr>
                </a:solidFill>
              </a:rPr>
              <a:t>edonork bidal ditzake proposamenak, hiriarekin nolabaiteko lotura duen orok hura hobetzeko aintzat hartzeko ideia eta proposamen onak izan ditzakeelako</a:t>
            </a:r>
            <a:r>
              <a:rPr lang="eu-ES" sz="1000" dirty="0">
                <a:solidFill>
                  <a:schemeClr val="tx1"/>
                </a:solidFill>
              </a:rPr>
              <a:t>. Botoa eman ahal izateko, aldiz, donostiarren aurrekontuari buruz ari garenez, erroldatua egon beharra dago. </a:t>
            </a:r>
          </a:p>
          <a:p>
            <a:pPr marL="171450" indent="-171450" algn="just">
              <a:spcAft>
                <a:spcPts val="600"/>
              </a:spcAft>
              <a:buFont typeface="Wingdings" panose="05000000000000000000" pitchFamily="2" charset="2"/>
              <a:buChar char="ü"/>
            </a:pPr>
            <a:r>
              <a:rPr lang="eu-ES" sz="1000" dirty="0">
                <a:solidFill>
                  <a:schemeClr val="tx1"/>
                </a:solidFill>
              </a:rPr>
              <a:t>Herritarrek euren proposamenak egiteko orduan, haien proposamenak deskribatzeaz gain, “zer hobetu nahi duten” azaltzea eskatzen zaie, proposamen bakoitzaren izaera hobeto ulertze aldera. </a:t>
            </a:r>
          </a:p>
          <a:p>
            <a:pPr marL="171450" indent="-171450" algn="just">
              <a:spcAft>
                <a:spcPts val="600"/>
              </a:spcAft>
              <a:buFont typeface="Wingdings" panose="05000000000000000000" pitchFamily="2" charset="2"/>
              <a:buChar char="ü"/>
            </a:pPr>
            <a:r>
              <a:rPr lang="eu-ES" sz="1000" b="1" dirty="0">
                <a:solidFill>
                  <a:schemeClr val="accent1">
                    <a:lumMod val="75000"/>
                  </a:schemeClr>
                </a:solidFill>
              </a:rPr>
              <a:t>Proposamenak webgunearen bitartez jarraitzeko prozesua</a:t>
            </a:r>
            <a:r>
              <a:rPr lang="eu-ES" sz="1000" dirty="0">
                <a:solidFill>
                  <a:schemeClr val="tx1"/>
                </a:solidFill>
              </a:rPr>
              <a:t> du definituta. Webgunean, gainera, gaiaren eta hiriko zonaren arabera iragazi daitezke proposamenak, eta balorazio teknikoko erantzunak biltzen dituen emaitzen fitxa batean ikus daitezke guztiak. </a:t>
            </a:r>
          </a:p>
          <a:p>
            <a:pPr marL="171450" indent="-171450" algn="just">
              <a:spcAft>
                <a:spcPts val="600"/>
              </a:spcAft>
              <a:buFont typeface="Wingdings" panose="05000000000000000000" pitchFamily="2" charset="2"/>
              <a:buChar char="ü"/>
            </a:pPr>
            <a:r>
              <a:rPr lang="eu-ES" sz="1000" dirty="0">
                <a:solidFill>
                  <a:schemeClr val="tx1"/>
                </a:solidFill>
              </a:rPr>
              <a:t>Balorazio teknikoaren ondoren, proposamenek </a:t>
            </a:r>
            <a:r>
              <a:rPr lang="eu-ES" sz="1000" b="1" dirty="0">
                <a:solidFill>
                  <a:schemeClr val="accent1">
                    <a:lumMod val="75000"/>
                  </a:schemeClr>
                </a:solidFill>
              </a:rPr>
              <a:t>iragazki politikoa igaro behar dute, horietako batek ere Udalaren politikak edo estrategia zabalagoak urratzen ez dituela egiaztatzeko</a:t>
            </a:r>
            <a:r>
              <a:rPr lang="eu-ES" sz="1000" dirty="0">
                <a:solidFill>
                  <a:schemeClr val="tx1"/>
                </a:solidFill>
              </a:rPr>
              <a:t>. </a:t>
            </a:r>
          </a:p>
          <a:p>
            <a:pPr marL="171450" indent="-171450" algn="just">
              <a:spcAft>
                <a:spcPts val="600"/>
              </a:spcAft>
              <a:buFont typeface="Wingdings" panose="05000000000000000000" pitchFamily="2" charset="2"/>
              <a:buChar char="ü"/>
            </a:pPr>
            <a:r>
              <a:rPr lang="eu-ES" sz="1000" b="1" dirty="0">
                <a:solidFill>
                  <a:schemeClr val="accent1">
                    <a:lumMod val="75000"/>
                  </a:schemeClr>
                </a:solidFill>
              </a:rPr>
              <a:t>Emaitza modu pertsonalizatuan bidaltzen da</a:t>
            </a:r>
            <a:r>
              <a:rPr lang="eu-ES" sz="1000" b="1" dirty="0">
                <a:solidFill>
                  <a:schemeClr val="tx1"/>
                </a:solidFill>
              </a:rPr>
              <a:t>. </a:t>
            </a:r>
            <a:r>
              <a:rPr lang="eu-ES" sz="1000" dirty="0">
                <a:solidFill>
                  <a:schemeClr val="tx1"/>
                </a:solidFill>
              </a:rPr>
              <a:t>Jasotako proposamenen arteko bat antzerako beste batzuekin elkartze bada, interesatuari jakinarazten zaio. </a:t>
            </a:r>
          </a:p>
          <a:p>
            <a:pPr marL="171450" indent="-171450" algn="just">
              <a:spcAft>
                <a:spcPts val="600"/>
              </a:spcAft>
              <a:buFont typeface="Wingdings" panose="05000000000000000000" pitchFamily="2" charset="2"/>
              <a:buChar char="ü"/>
            </a:pPr>
            <a:r>
              <a:rPr lang="eu-ES" sz="1000" dirty="0">
                <a:solidFill>
                  <a:schemeClr val="tx1"/>
                </a:solidFill>
              </a:rPr>
              <a:t>Prozesu </a:t>
            </a:r>
            <a:r>
              <a:rPr lang="eu-ES" sz="1000" b="1" dirty="0">
                <a:solidFill>
                  <a:schemeClr val="accent1">
                    <a:lumMod val="75000"/>
                  </a:schemeClr>
                </a:solidFill>
              </a:rPr>
              <a:t>konplexua baina egituratua da</a:t>
            </a:r>
            <a:r>
              <a:rPr lang="eu-ES" sz="1000" dirty="0">
                <a:solidFill>
                  <a:schemeClr val="tx1"/>
                </a:solidFill>
              </a:rPr>
              <a:t>, eta proposamenen trazagarritasuna eta jarraipena errazten ditu. </a:t>
            </a:r>
          </a:p>
          <a:p>
            <a:pPr marL="171450" indent="-171450" algn="just">
              <a:spcAft>
                <a:spcPts val="600"/>
              </a:spcAft>
              <a:buFont typeface="Wingdings" panose="05000000000000000000" pitchFamily="2" charset="2"/>
              <a:buChar char="ü"/>
            </a:pPr>
            <a:r>
              <a:rPr lang="eu-ES" sz="1000" b="1" dirty="0">
                <a:solidFill>
                  <a:schemeClr val="accent1">
                    <a:lumMod val="75000"/>
                  </a:schemeClr>
                </a:solidFill>
              </a:rPr>
              <a:t>Udal osorako aurrekontu orokorren ikuspegi bikoitza eta auzoen errealitate partikularra</a:t>
            </a:r>
            <a:r>
              <a:rPr lang="eu-ES" sz="1000" dirty="0">
                <a:solidFill>
                  <a:schemeClr val="tx1"/>
                </a:solidFill>
              </a:rPr>
              <a:t>hartzen ditu. </a:t>
            </a:r>
          </a:p>
          <a:p>
            <a:pPr marL="171450" indent="-171450" algn="just">
              <a:buFont typeface="Wingdings" panose="05000000000000000000" pitchFamily="2" charset="2"/>
              <a:buChar char="ü"/>
            </a:pPr>
            <a:r>
              <a:rPr lang="eu-ES" sz="1000" dirty="0">
                <a:solidFill>
                  <a:schemeClr val="tx1"/>
                </a:solidFill>
              </a:rPr>
              <a:t>Prozesuaren bitartez </a:t>
            </a:r>
            <a:r>
              <a:rPr lang="eu-ES" sz="1000" b="1" dirty="0">
                <a:solidFill>
                  <a:schemeClr val="accent1">
                    <a:lumMod val="75000"/>
                  </a:schemeClr>
                </a:solidFill>
              </a:rPr>
              <a:t>aukeratu diren proposamenen </a:t>
            </a:r>
            <a:r>
              <a:rPr lang="eu-ES" sz="1000" dirty="0">
                <a:solidFill>
                  <a:schemeClr val="tx1"/>
                </a:solidFill>
              </a:rPr>
              <a:t>diseinuari, hedapenari, aurrerapausoei, epeei eta abarri buruzko </a:t>
            </a:r>
            <a:r>
              <a:rPr lang="eu-ES" sz="1000" b="1" dirty="0">
                <a:solidFill>
                  <a:schemeClr val="accent1">
                    <a:lumMod val="75000"/>
                  </a:schemeClr>
                </a:solidFill>
              </a:rPr>
              <a:t>kontu emate </a:t>
            </a:r>
            <a:r>
              <a:rPr lang="eu-ES" sz="1000" dirty="0">
                <a:solidFill>
                  <a:schemeClr val="tx1"/>
                </a:solidFill>
              </a:rPr>
              <a:t>berezia egiten da. </a:t>
            </a:r>
          </a:p>
        </p:txBody>
      </p:sp>
      <p:pic>
        <p:nvPicPr>
          <p:cNvPr id="5" name="Imagen 4">
            <a:extLst>
              <a:ext uri="{FF2B5EF4-FFF2-40B4-BE49-F238E27FC236}">
                <a16:creationId xmlns:a16="http://schemas.microsoft.com/office/drawing/2014/main" id="{840ABFDE-3969-4C6C-BA67-AA750A14AD2C}"/>
              </a:ext>
            </a:extLst>
          </p:cNvPr>
          <p:cNvPicPr>
            <a:picLocks noChangeAspect="1"/>
          </p:cNvPicPr>
          <p:nvPr/>
        </p:nvPicPr>
        <p:blipFill>
          <a:blip r:embed="rId3"/>
          <a:stretch>
            <a:fillRect/>
          </a:stretch>
        </p:blipFill>
        <p:spPr>
          <a:xfrm>
            <a:off x="7841198" y="884227"/>
            <a:ext cx="1404674" cy="387670"/>
          </a:xfrm>
          <a:prstGeom prst="rect">
            <a:avLst/>
          </a:prstGeom>
        </p:spPr>
      </p:pic>
    </p:spTree>
    <p:extLst>
      <p:ext uri="{BB962C8B-B14F-4D97-AF65-F5344CB8AC3E}">
        <p14:creationId xmlns:p14="http://schemas.microsoft.com/office/powerpoint/2010/main" val="23150427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DD202FA-1448-4FCD-882F-90E1EE67EF73}"/>
              </a:ext>
            </a:extLst>
          </p:cNvPr>
          <p:cNvPicPr>
            <a:picLocks noChangeAspect="1"/>
          </p:cNvPicPr>
          <p:nvPr/>
        </p:nvPicPr>
        <p:blipFill>
          <a:blip r:embed="rId2"/>
          <a:stretch>
            <a:fillRect/>
          </a:stretch>
        </p:blipFill>
        <p:spPr>
          <a:xfrm>
            <a:off x="503064" y="1077045"/>
            <a:ext cx="6410215" cy="2660699"/>
          </a:xfrm>
          <a:prstGeom prst="rect">
            <a:avLst/>
          </a:prstGeom>
          <a:ln>
            <a:solidFill>
              <a:schemeClr val="bg1">
                <a:lumMod val="95000"/>
              </a:schemeClr>
            </a:solidFill>
          </a:ln>
          <a:effectLst>
            <a:outerShdw blurRad="50800" dist="38100" dir="2700000" algn="tl" rotWithShape="0">
              <a:prstClr val="black">
                <a:alpha val="40000"/>
              </a:prstClr>
            </a:outerShdw>
          </a:effectLst>
        </p:spPr>
      </p:pic>
      <p:pic>
        <p:nvPicPr>
          <p:cNvPr id="4" name="Imagen 3">
            <a:extLst>
              <a:ext uri="{FF2B5EF4-FFF2-40B4-BE49-F238E27FC236}">
                <a16:creationId xmlns:a16="http://schemas.microsoft.com/office/drawing/2014/main" id="{8859C643-5A66-429C-92DA-45FA51D82C24}"/>
              </a:ext>
            </a:extLst>
          </p:cNvPr>
          <p:cNvPicPr>
            <a:picLocks noChangeAspect="1"/>
          </p:cNvPicPr>
          <p:nvPr/>
        </p:nvPicPr>
        <p:blipFill>
          <a:blip r:embed="rId3"/>
          <a:stretch>
            <a:fillRect/>
          </a:stretch>
        </p:blipFill>
        <p:spPr>
          <a:xfrm>
            <a:off x="629692" y="3861048"/>
            <a:ext cx="4305920" cy="1441802"/>
          </a:xfrm>
          <a:prstGeom prst="rect">
            <a:avLst/>
          </a:prstGeom>
          <a:ln>
            <a:solidFill>
              <a:schemeClr val="bg1">
                <a:lumMod val="95000"/>
              </a:schemeClr>
            </a:solidFill>
          </a:ln>
          <a:effectLst>
            <a:outerShdw blurRad="50800" dist="38100" dir="2700000" algn="tl" rotWithShape="0">
              <a:prstClr val="black">
                <a:alpha val="40000"/>
              </a:prstClr>
            </a:outerShdw>
          </a:effectLst>
        </p:spPr>
      </p:pic>
      <p:pic>
        <p:nvPicPr>
          <p:cNvPr id="5" name="Imagen 4">
            <a:extLst>
              <a:ext uri="{FF2B5EF4-FFF2-40B4-BE49-F238E27FC236}">
                <a16:creationId xmlns:a16="http://schemas.microsoft.com/office/drawing/2014/main" id="{721AC356-D91A-456C-B0EF-23792369103D}"/>
              </a:ext>
            </a:extLst>
          </p:cNvPr>
          <p:cNvPicPr>
            <a:picLocks noChangeAspect="1"/>
          </p:cNvPicPr>
          <p:nvPr/>
        </p:nvPicPr>
        <p:blipFill>
          <a:blip r:embed="rId4"/>
          <a:stretch>
            <a:fillRect/>
          </a:stretch>
        </p:blipFill>
        <p:spPr>
          <a:xfrm>
            <a:off x="5729975" y="3573016"/>
            <a:ext cx="3672961" cy="3063603"/>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570662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29">
            <a:extLst>
              <a:ext uri="{FF2B5EF4-FFF2-40B4-BE49-F238E27FC236}">
                <a16:creationId xmlns:a16="http://schemas.microsoft.com/office/drawing/2014/main" id="{5D5F6CD3-F059-4576-8EEF-03CC1CB28282}"/>
              </a:ext>
            </a:extLst>
          </p:cNvPr>
          <p:cNvSpPr/>
          <p:nvPr/>
        </p:nvSpPr>
        <p:spPr>
          <a:xfrm>
            <a:off x="526976" y="4581128"/>
            <a:ext cx="5795151" cy="1111299"/>
          </a:xfrm>
          <a:prstGeom prst="rect">
            <a:avLst/>
          </a:prstGeom>
          <a:ln w="9525">
            <a:solidFill>
              <a:schemeClr val="accent1">
                <a:lumMod val="40000"/>
                <a:lumOff val="60000"/>
              </a:schemeClr>
            </a:solidFill>
          </a:ln>
        </p:spPr>
        <p:txBody>
          <a:bodyPr wrap="square" tIns="72000" bIns="72000">
            <a:noAutofit/>
          </a:bodyPr>
          <a:lstStyle/>
          <a:p>
            <a:pPr>
              <a:spcAft>
                <a:spcPts val="600"/>
              </a:spcAft>
            </a:pPr>
            <a:r>
              <a:rPr lang="eu-ES" sz="900" b="1" dirty="0">
                <a:solidFill>
                  <a:schemeClr val="tx1">
                    <a:lumMod val="50000"/>
                    <a:lumOff val="50000"/>
                  </a:schemeClr>
                </a:solidFill>
              </a:rPr>
              <a:t>ANTOLAKETA EGITURA</a:t>
            </a:r>
          </a:p>
          <a:p>
            <a:r>
              <a:rPr lang="eu-ES" sz="900" b="1" dirty="0">
                <a:solidFill>
                  <a:schemeClr val="tx1"/>
                </a:solidFill>
              </a:rPr>
              <a:t>Talde sustatzailea (barne-lidergoa):</a:t>
            </a:r>
          </a:p>
          <a:p>
            <a:pPr marL="171450" lvl="4" indent="-171450">
              <a:spcAft>
                <a:spcPts val="600"/>
              </a:spcAft>
              <a:buFont typeface="Wingdings" panose="05000000000000000000" pitchFamily="2" charset="2"/>
              <a:buChar char="ü"/>
            </a:pPr>
            <a:r>
              <a:rPr lang="eu-ES" sz="900" dirty="0">
                <a:solidFill>
                  <a:schemeClr val="tx1"/>
                </a:solidFill>
              </a:rPr>
              <a:t>Teknikariak eta politikariak </a:t>
            </a:r>
          </a:p>
          <a:p>
            <a:pPr lvl="4"/>
            <a:r>
              <a:rPr lang="eu-ES" sz="900" b="1" dirty="0">
                <a:solidFill>
                  <a:schemeClr val="tx1"/>
                </a:solidFill>
              </a:rPr>
              <a:t>Proposamenen lehentasuna: </a:t>
            </a:r>
          </a:p>
          <a:p>
            <a:pPr marL="171450" lvl="4" indent="-171450">
              <a:buFont typeface="Wingdings" panose="05000000000000000000" pitchFamily="2" charset="2"/>
              <a:buChar char="ü"/>
            </a:pPr>
            <a:r>
              <a:rPr lang="eu-ES" sz="900" dirty="0">
                <a:solidFill>
                  <a:schemeClr val="tx1"/>
                </a:solidFill>
              </a:rPr>
              <a:t>Bozketa fasera igaroko dira teknikariek aztertutako eta politikoki baliozkotutako proposamenak (udaleko 110 inguru pertsonen parte-hartzea)  </a:t>
            </a:r>
          </a:p>
        </p:txBody>
      </p:sp>
      <p:sp>
        <p:nvSpPr>
          <p:cNvPr id="5" name="Rectángulo 4">
            <a:extLst>
              <a:ext uri="{FF2B5EF4-FFF2-40B4-BE49-F238E27FC236}">
                <a16:creationId xmlns:a16="http://schemas.microsoft.com/office/drawing/2014/main" id="{0DBA6E90-24E3-476C-9795-7AA23D2A5A32}"/>
              </a:ext>
            </a:extLst>
          </p:cNvPr>
          <p:cNvSpPr/>
          <p:nvPr/>
        </p:nvSpPr>
        <p:spPr>
          <a:xfrm>
            <a:off x="512716" y="1149471"/>
            <a:ext cx="5809411" cy="1170401"/>
          </a:xfrm>
          <a:prstGeom prst="rect">
            <a:avLst/>
          </a:prstGeom>
          <a:ln w="9525">
            <a:solidFill>
              <a:schemeClr val="accent1">
                <a:lumMod val="40000"/>
                <a:lumOff val="60000"/>
              </a:schemeClr>
            </a:solidFill>
          </a:ln>
        </p:spPr>
        <p:txBody>
          <a:bodyPr wrap="square" tIns="72000" bIns="72000">
            <a:noAutofit/>
          </a:bodyPr>
          <a:lstStyle/>
          <a:p>
            <a:pPr>
              <a:spcAft>
                <a:spcPts val="600"/>
              </a:spcAft>
            </a:pPr>
            <a:r>
              <a:rPr lang="eu-ES" sz="900" b="1" dirty="0">
                <a:solidFill>
                  <a:schemeClr val="tx1">
                    <a:lumMod val="50000"/>
                    <a:lumOff val="50000"/>
                  </a:schemeClr>
                </a:solidFill>
              </a:rPr>
              <a:t>FASEAK ETA BETEKIZUNAK</a:t>
            </a:r>
          </a:p>
          <a:p>
            <a:r>
              <a:rPr lang="eu-ES" sz="900" b="1" dirty="0">
                <a:solidFill>
                  <a:schemeClr val="tx1"/>
                </a:solidFill>
              </a:rPr>
              <a:t>1. FASEA: </a:t>
            </a:r>
            <a:r>
              <a:rPr lang="eu-ES" sz="900" dirty="0">
                <a:solidFill>
                  <a:schemeClr val="tx1"/>
                </a:solidFill>
              </a:rPr>
              <a:t>Proposamenak egitea (Herritarrek eta entitateek, adin mugarik gabe eta erroldatuak zein erroldatu gabeak)</a:t>
            </a:r>
          </a:p>
          <a:p>
            <a:r>
              <a:rPr lang="eu-ES" sz="900" b="1" dirty="0">
                <a:solidFill>
                  <a:schemeClr val="tx1"/>
                </a:solidFill>
              </a:rPr>
              <a:t>2. FASEA: </a:t>
            </a:r>
            <a:r>
              <a:rPr lang="eu-ES" sz="900" dirty="0">
                <a:solidFill>
                  <a:schemeClr val="tx1"/>
                </a:solidFill>
              </a:rPr>
              <a:t>Bideragarritasunaren analisia (Udal teknikariek eta politikariek)</a:t>
            </a:r>
          </a:p>
          <a:p>
            <a:r>
              <a:rPr lang="eu-ES" sz="900" b="1" dirty="0">
                <a:solidFill>
                  <a:schemeClr val="tx1"/>
                </a:solidFill>
              </a:rPr>
              <a:t>3. FASEA: </a:t>
            </a:r>
            <a:r>
              <a:rPr lang="eu-ES" sz="900" dirty="0">
                <a:solidFill>
                  <a:schemeClr val="tx1"/>
                </a:solidFill>
              </a:rPr>
              <a:t>Proiektuen bozketa (16 urtetik gorako bertan erroldatuta dauden herritarrak)</a:t>
            </a:r>
          </a:p>
          <a:p>
            <a:pPr>
              <a:spcAft>
                <a:spcPts val="600"/>
              </a:spcAft>
            </a:pPr>
            <a:r>
              <a:rPr lang="eu-ES" sz="900" b="1" dirty="0">
                <a:solidFill>
                  <a:schemeClr val="tx1"/>
                </a:solidFill>
              </a:rPr>
              <a:t>4. FASEA: </a:t>
            </a:r>
            <a:r>
              <a:rPr lang="eu-ES" sz="900" dirty="0">
                <a:solidFill>
                  <a:schemeClr val="tx1"/>
                </a:solidFill>
              </a:rPr>
              <a:t>Emaitzak bidaltzea (Udal teknikariek eta politikariek)</a:t>
            </a:r>
          </a:p>
          <a:p>
            <a:r>
              <a:rPr lang="eu-ES" sz="900" b="1" dirty="0">
                <a:solidFill>
                  <a:schemeClr val="tx1"/>
                </a:solidFill>
              </a:rPr>
              <a:t>Betekizuna</a:t>
            </a:r>
            <a:r>
              <a:rPr lang="eu-ES" sz="900" dirty="0">
                <a:solidFill>
                  <a:schemeClr val="tx1"/>
                </a:solidFill>
              </a:rPr>
              <a:t>: Udalean erroldatzea (proiektuen inguruan botoa emateko soilik)</a:t>
            </a:r>
          </a:p>
        </p:txBody>
      </p:sp>
      <p:sp>
        <p:nvSpPr>
          <p:cNvPr id="21" name="Rectángulo 20">
            <a:extLst>
              <a:ext uri="{FF2B5EF4-FFF2-40B4-BE49-F238E27FC236}">
                <a16:creationId xmlns:a16="http://schemas.microsoft.com/office/drawing/2014/main" id="{165ED74A-42F1-469E-AD26-8F360DF0E683}"/>
              </a:ext>
            </a:extLst>
          </p:cNvPr>
          <p:cNvSpPr/>
          <p:nvPr/>
        </p:nvSpPr>
        <p:spPr>
          <a:xfrm>
            <a:off x="519115" y="2410849"/>
            <a:ext cx="5809411" cy="927174"/>
          </a:xfrm>
          <a:prstGeom prst="rect">
            <a:avLst/>
          </a:prstGeom>
          <a:ln w="9525">
            <a:solidFill>
              <a:schemeClr val="accent1">
                <a:lumMod val="40000"/>
                <a:lumOff val="60000"/>
              </a:schemeClr>
            </a:solidFill>
          </a:ln>
        </p:spPr>
        <p:txBody>
          <a:bodyPr wrap="square" tIns="72000" bIns="72000">
            <a:noAutofit/>
          </a:bodyPr>
          <a:lstStyle/>
          <a:p>
            <a:pPr>
              <a:spcAft>
                <a:spcPts val="600"/>
              </a:spcAft>
            </a:pPr>
            <a:r>
              <a:rPr lang="eu-ES" sz="900" b="1" dirty="0">
                <a:solidFill>
                  <a:schemeClr val="tx1">
                    <a:lumMod val="50000"/>
                    <a:lumOff val="50000"/>
                  </a:schemeClr>
                </a:solidFill>
              </a:rPr>
              <a:t>ESLEITUTAKO AURREKONTUA</a:t>
            </a:r>
          </a:p>
          <a:p>
            <a:pPr>
              <a:spcAft>
                <a:spcPts val="600"/>
              </a:spcAft>
            </a:pPr>
            <a:r>
              <a:rPr lang="eu-ES" sz="900" dirty="0">
                <a:solidFill>
                  <a:schemeClr val="tx1"/>
                </a:solidFill>
              </a:rPr>
              <a:t>GUZTIRA: </a:t>
            </a:r>
            <a:r>
              <a:rPr lang="eu-ES" sz="900" b="1" dirty="0">
                <a:solidFill>
                  <a:schemeClr val="tx1"/>
                </a:solidFill>
              </a:rPr>
              <a:t>3.250.000€</a:t>
            </a:r>
          </a:p>
          <a:p>
            <a:pPr>
              <a:spcAft>
                <a:spcPts val="600"/>
              </a:spcAft>
            </a:pPr>
            <a:r>
              <a:rPr lang="eu-ES" sz="900" dirty="0">
                <a:solidFill>
                  <a:schemeClr val="tx1"/>
                </a:solidFill>
              </a:rPr>
              <a:t>Proiektu bakoitzeko gehienezko kostua </a:t>
            </a:r>
            <a:r>
              <a:rPr lang="eu-ES" sz="900" b="1" dirty="0">
                <a:solidFill>
                  <a:schemeClr val="tx1"/>
                </a:solidFill>
              </a:rPr>
              <a:t>300.000€</a:t>
            </a:r>
          </a:p>
          <a:p>
            <a:r>
              <a:rPr lang="eu-ES" sz="900" b="1" dirty="0">
                <a:solidFill>
                  <a:schemeClr val="tx1"/>
                </a:solidFill>
              </a:rPr>
              <a:t>1.250.000€ Barrutien prozesuentzat</a:t>
            </a:r>
          </a:p>
        </p:txBody>
      </p:sp>
      <p:sp>
        <p:nvSpPr>
          <p:cNvPr id="25" name="Rectángulo 24">
            <a:extLst>
              <a:ext uri="{FF2B5EF4-FFF2-40B4-BE49-F238E27FC236}">
                <a16:creationId xmlns:a16="http://schemas.microsoft.com/office/drawing/2014/main" id="{3458939F-9406-45A5-8E6D-F8F2E071AA2B}"/>
              </a:ext>
            </a:extLst>
          </p:cNvPr>
          <p:cNvSpPr/>
          <p:nvPr/>
        </p:nvSpPr>
        <p:spPr>
          <a:xfrm>
            <a:off x="6435859" y="1365493"/>
            <a:ext cx="3069636" cy="504000"/>
          </a:xfrm>
          <a:prstGeom prst="rect">
            <a:avLst/>
          </a:prstGeom>
          <a:ln w="9525">
            <a:solidFill>
              <a:schemeClr val="accent1">
                <a:lumMod val="40000"/>
                <a:lumOff val="60000"/>
              </a:schemeClr>
            </a:solidFill>
          </a:ln>
        </p:spPr>
        <p:txBody>
          <a:bodyPr wrap="square" tIns="72000" bIns="72000">
            <a:noAutofit/>
          </a:bodyPr>
          <a:lstStyle/>
          <a:p>
            <a:pPr>
              <a:spcAft>
                <a:spcPts val="600"/>
              </a:spcAft>
            </a:pPr>
            <a:r>
              <a:rPr lang="eu-ES" sz="900" b="1" dirty="0">
                <a:solidFill>
                  <a:schemeClr val="tx1">
                    <a:lumMod val="50000"/>
                    <a:lumOff val="50000"/>
                  </a:schemeClr>
                </a:solidFill>
              </a:rPr>
              <a:t>LAGUNTZA TEKNIKOA</a:t>
            </a:r>
          </a:p>
          <a:p>
            <a:r>
              <a:rPr lang="eu-ES" sz="900" b="1" dirty="0">
                <a:solidFill>
                  <a:schemeClr val="tx1"/>
                </a:solidFill>
              </a:rPr>
              <a:t>BAI (Barnekoa)</a:t>
            </a:r>
          </a:p>
        </p:txBody>
      </p:sp>
      <p:sp>
        <p:nvSpPr>
          <p:cNvPr id="32" name="Rectángulo 31">
            <a:extLst>
              <a:ext uri="{FF2B5EF4-FFF2-40B4-BE49-F238E27FC236}">
                <a16:creationId xmlns:a16="http://schemas.microsoft.com/office/drawing/2014/main" id="{C1C74E73-109E-4B20-BC93-217422BE0AFC}"/>
              </a:ext>
            </a:extLst>
          </p:cNvPr>
          <p:cNvSpPr/>
          <p:nvPr/>
        </p:nvSpPr>
        <p:spPr>
          <a:xfrm>
            <a:off x="6435859" y="2005305"/>
            <a:ext cx="3069635" cy="1477328"/>
          </a:xfrm>
          <a:prstGeom prst="rect">
            <a:avLst/>
          </a:prstGeom>
          <a:ln w="9525">
            <a:solidFill>
              <a:schemeClr val="accent1">
                <a:lumMod val="40000"/>
                <a:lumOff val="60000"/>
              </a:schemeClr>
            </a:solidFill>
          </a:ln>
        </p:spPr>
        <p:txBody>
          <a:bodyPr wrap="square" tIns="72000" bIns="72000">
            <a:noAutofit/>
          </a:bodyPr>
          <a:lstStyle/>
          <a:p>
            <a:pPr>
              <a:spcAft>
                <a:spcPts val="600"/>
              </a:spcAft>
            </a:pPr>
            <a:r>
              <a:rPr lang="eu-ES" sz="900" b="1" dirty="0">
                <a:solidFill>
                  <a:schemeClr val="bg1">
                    <a:lumMod val="50000"/>
                  </a:schemeClr>
                </a:solidFill>
              </a:rPr>
              <a:t>PLANA ZABALTZEKO BIDEAK</a:t>
            </a:r>
          </a:p>
          <a:p>
            <a:r>
              <a:rPr lang="eu-ES" sz="900" dirty="0">
                <a:solidFill>
                  <a:schemeClr val="tx1"/>
                </a:solidFill>
              </a:rPr>
              <a:t>Udal bulegoak</a:t>
            </a:r>
          </a:p>
          <a:p>
            <a:r>
              <a:rPr lang="eu-ES" sz="900" dirty="0">
                <a:solidFill>
                  <a:schemeClr val="tx1"/>
                </a:solidFill>
              </a:rPr>
              <a:t>Irratiko iragarkiak</a:t>
            </a:r>
          </a:p>
          <a:p>
            <a:r>
              <a:rPr lang="eu-ES" sz="900" dirty="0">
                <a:solidFill>
                  <a:schemeClr val="tx1"/>
                </a:solidFill>
              </a:rPr>
              <a:t>Telebistako iragarkiak</a:t>
            </a:r>
          </a:p>
          <a:p>
            <a:r>
              <a:rPr lang="eu-ES" sz="900" dirty="0">
                <a:solidFill>
                  <a:schemeClr val="tx1"/>
                </a:solidFill>
              </a:rPr>
              <a:t>Prentsa-oharrak</a:t>
            </a:r>
          </a:p>
          <a:p>
            <a:r>
              <a:rPr lang="eu-ES" sz="900" dirty="0">
                <a:solidFill>
                  <a:schemeClr val="tx1"/>
                </a:solidFill>
              </a:rPr>
              <a:t>Udal aldizkaria</a:t>
            </a:r>
          </a:p>
          <a:p>
            <a:r>
              <a:rPr lang="eu-ES" sz="900" dirty="0">
                <a:solidFill>
                  <a:schemeClr val="tx1"/>
                </a:solidFill>
              </a:rPr>
              <a:t>Posta elektronikoa</a:t>
            </a:r>
          </a:p>
          <a:p>
            <a:r>
              <a:rPr lang="eu-ES" sz="900" dirty="0">
                <a:solidFill>
                  <a:schemeClr val="tx1"/>
                </a:solidFill>
              </a:rPr>
              <a:t>Sare sozialak</a:t>
            </a:r>
          </a:p>
          <a:p>
            <a:r>
              <a:rPr lang="eu-ES" sz="900" dirty="0">
                <a:solidFill>
                  <a:schemeClr val="tx1"/>
                </a:solidFill>
              </a:rPr>
              <a:t>Udal Webgunea</a:t>
            </a:r>
          </a:p>
        </p:txBody>
      </p:sp>
      <p:sp>
        <p:nvSpPr>
          <p:cNvPr id="34" name="Rectángulo 33">
            <a:extLst>
              <a:ext uri="{FF2B5EF4-FFF2-40B4-BE49-F238E27FC236}">
                <a16:creationId xmlns:a16="http://schemas.microsoft.com/office/drawing/2014/main" id="{33598F43-DC92-448D-80D2-CAFB8DB30F54}"/>
              </a:ext>
            </a:extLst>
          </p:cNvPr>
          <p:cNvSpPr/>
          <p:nvPr/>
        </p:nvSpPr>
        <p:spPr>
          <a:xfrm>
            <a:off x="6435859" y="3639230"/>
            <a:ext cx="3069635" cy="831508"/>
          </a:xfrm>
          <a:prstGeom prst="rect">
            <a:avLst/>
          </a:prstGeom>
          <a:ln w="9525">
            <a:solidFill>
              <a:schemeClr val="accent1">
                <a:lumMod val="40000"/>
                <a:lumOff val="60000"/>
              </a:schemeClr>
            </a:solidFill>
          </a:ln>
        </p:spPr>
        <p:txBody>
          <a:bodyPr wrap="square" tIns="72000" bIns="72000">
            <a:noAutofit/>
          </a:bodyPr>
          <a:lstStyle/>
          <a:p>
            <a:pPr>
              <a:spcAft>
                <a:spcPts val="600"/>
              </a:spcAft>
            </a:pPr>
            <a:r>
              <a:rPr lang="eu-ES" sz="900" b="1" dirty="0">
                <a:solidFill>
                  <a:schemeClr val="tx1">
                    <a:lumMod val="50000"/>
                    <a:lumOff val="50000"/>
                  </a:schemeClr>
                </a:solidFill>
              </a:rPr>
              <a:t>PARTE HARTZEKO BIDEAK</a:t>
            </a:r>
          </a:p>
          <a:p>
            <a:r>
              <a:rPr lang="eu-ES" sz="900" b="1" dirty="0">
                <a:solidFill>
                  <a:schemeClr val="tx1"/>
                </a:solidFill>
              </a:rPr>
              <a:t>Online</a:t>
            </a:r>
          </a:p>
          <a:p>
            <a:r>
              <a:rPr lang="eu-ES" sz="900" dirty="0">
                <a:solidFill>
                  <a:schemeClr val="tx1"/>
                </a:solidFill>
              </a:rPr>
              <a:t>Puntu fisiko zehatzak tableta bidez</a:t>
            </a:r>
          </a:p>
          <a:p>
            <a:r>
              <a:rPr lang="eu-ES" sz="900" dirty="0">
                <a:solidFill>
                  <a:schemeClr val="tx1"/>
                </a:solidFill>
              </a:rPr>
              <a:t>Lineako galdekizuna</a:t>
            </a:r>
          </a:p>
        </p:txBody>
      </p:sp>
      <p:sp>
        <p:nvSpPr>
          <p:cNvPr id="48" name="Rectángulo 47">
            <a:extLst>
              <a:ext uri="{FF2B5EF4-FFF2-40B4-BE49-F238E27FC236}">
                <a16:creationId xmlns:a16="http://schemas.microsoft.com/office/drawing/2014/main" id="{394BF69A-3DAA-4EF2-B01A-878E166C7EB4}"/>
              </a:ext>
            </a:extLst>
          </p:cNvPr>
          <p:cNvSpPr/>
          <p:nvPr/>
        </p:nvSpPr>
        <p:spPr>
          <a:xfrm>
            <a:off x="6435859" y="4809346"/>
            <a:ext cx="3057850" cy="707886"/>
          </a:xfrm>
          <a:prstGeom prst="rect">
            <a:avLst/>
          </a:prstGeom>
          <a:ln w="9525">
            <a:solidFill>
              <a:schemeClr val="accent1">
                <a:lumMod val="40000"/>
                <a:lumOff val="60000"/>
              </a:schemeClr>
            </a:solidFill>
          </a:ln>
        </p:spPr>
        <p:txBody>
          <a:bodyPr wrap="square" tIns="72000" bIns="72000">
            <a:noAutofit/>
          </a:bodyPr>
          <a:lstStyle/>
          <a:p>
            <a:pPr>
              <a:spcAft>
                <a:spcPts val="600"/>
              </a:spcAft>
            </a:pPr>
            <a:r>
              <a:rPr lang="eu-ES" sz="900" b="1" dirty="0">
                <a:solidFill>
                  <a:schemeClr val="tx1">
                    <a:lumMod val="50000"/>
                    <a:lumOff val="50000"/>
                  </a:schemeClr>
                </a:solidFill>
              </a:rPr>
              <a:t>EGUTEGIA</a:t>
            </a:r>
          </a:p>
          <a:p>
            <a:r>
              <a:rPr lang="eu-ES" sz="900" dirty="0">
                <a:solidFill>
                  <a:schemeClr val="tx1"/>
                </a:solidFill>
              </a:rPr>
              <a:t>Urtean behin egiten da</a:t>
            </a:r>
          </a:p>
          <a:p>
            <a:r>
              <a:rPr lang="eu-ES" sz="900" dirty="0">
                <a:solidFill>
                  <a:schemeClr val="tx1"/>
                </a:solidFill>
              </a:rPr>
              <a:t>Prozesuaren iraupena: 5 hilabete (2019)</a:t>
            </a:r>
          </a:p>
        </p:txBody>
      </p:sp>
      <p:sp>
        <p:nvSpPr>
          <p:cNvPr id="52" name="Rectángulo 51">
            <a:extLst>
              <a:ext uri="{FF2B5EF4-FFF2-40B4-BE49-F238E27FC236}">
                <a16:creationId xmlns:a16="http://schemas.microsoft.com/office/drawing/2014/main" id="{0F702480-515D-4C4F-A0E0-240D2D057ACD}"/>
              </a:ext>
            </a:extLst>
          </p:cNvPr>
          <p:cNvSpPr/>
          <p:nvPr/>
        </p:nvSpPr>
        <p:spPr>
          <a:xfrm>
            <a:off x="519115" y="3445946"/>
            <a:ext cx="5822208" cy="1015663"/>
          </a:xfrm>
          <a:prstGeom prst="rect">
            <a:avLst/>
          </a:prstGeom>
          <a:ln w="9525">
            <a:solidFill>
              <a:schemeClr val="accent1">
                <a:lumMod val="40000"/>
                <a:lumOff val="60000"/>
              </a:schemeClr>
            </a:solidFill>
          </a:ln>
        </p:spPr>
        <p:txBody>
          <a:bodyPr wrap="square" tIns="72000" bIns="72000">
            <a:noAutofit/>
          </a:bodyPr>
          <a:lstStyle/>
          <a:p>
            <a:pPr>
              <a:spcAft>
                <a:spcPts val="600"/>
              </a:spcAft>
            </a:pPr>
            <a:r>
              <a:rPr lang="eu-ES" sz="900" b="1" dirty="0">
                <a:solidFill>
                  <a:schemeClr val="tx1">
                    <a:lumMod val="50000"/>
                    <a:lumOff val="50000"/>
                  </a:schemeClr>
                </a:solidFill>
              </a:rPr>
              <a:t>PROIEKTUAK DEFINITZEKO ETA AUKERATZEKO IRIZPIDEAK</a:t>
            </a:r>
          </a:p>
          <a:p>
            <a:pPr marL="171450" indent="-171450">
              <a:buFont typeface="Wingdings" panose="05000000000000000000" pitchFamily="2" charset="2"/>
              <a:buChar char="ü"/>
            </a:pPr>
            <a:r>
              <a:rPr lang="eu-ES" sz="900" b="1" dirty="0">
                <a:solidFill>
                  <a:schemeClr val="tx1"/>
                </a:solidFill>
              </a:rPr>
              <a:t>Egonkorrak</a:t>
            </a:r>
            <a:r>
              <a:rPr lang="eu-ES" sz="900" dirty="0">
                <a:solidFill>
                  <a:schemeClr val="tx1"/>
                </a:solidFill>
              </a:rPr>
              <a:t>. Udal eskumenei, bideragarritasun teknikoari, kostu balioetsiari eta interes orokorrari lotuak</a:t>
            </a:r>
          </a:p>
          <a:p>
            <a:pPr marL="171450" indent="-171450">
              <a:buFont typeface="Wingdings" panose="05000000000000000000" pitchFamily="2" charset="2"/>
              <a:buChar char="ü"/>
            </a:pPr>
            <a:r>
              <a:rPr lang="eu-ES" sz="900" b="1" dirty="0">
                <a:solidFill>
                  <a:schemeClr val="tx1"/>
                </a:solidFill>
              </a:rPr>
              <a:t>300.000€ edo gutxiagoko proposamenak</a:t>
            </a:r>
          </a:p>
          <a:p>
            <a:pPr marL="171450" indent="-171450">
              <a:spcAft>
                <a:spcPts val="600"/>
              </a:spcAft>
              <a:buFont typeface="Wingdings" panose="05000000000000000000" pitchFamily="2" charset="2"/>
              <a:buChar char="ü"/>
            </a:pPr>
            <a:r>
              <a:rPr lang="eu-ES" sz="900" b="1" dirty="0">
                <a:solidFill>
                  <a:schemeClr val="tx1"/>
                </a:solidFill>
              </a:rPr>
              <a:t>Ikuspegi bikoitza: </a:t>
            </a:r>
            <a:r>
              <a:rPr lang="eu-ES" sz="900" dirty="0">
                <a:solidFill>
                  <a:schemeClr val="tx1"/>
                </a:solidFill>
              </a:rPr>
              <a:t>Auzoetarako proiektuak + hirirako proiektuak</a:t>
            </a:r>
          </a:p>
          <a:p>
            <a:r>
              <a:rPr lang="eu-ES" sz="900" b="1" dirty="0">
                <a:solidFill>
                  <a:schemeClr val="tx1"/>
                </a:solidFill>
              </a:rPr>
              <a:t>Gehienez 5 proiektu hautatzeko aukera dago.</a:t>
            </a:r>
          </a:p>
        </p:txBody>
      </p:sp>
      <p:sp>
        <p:nvSpPr>
          <p:cNvPr id="46" name="Shape 91">
            <a:extLst>
              <a:ext uri="{FF2B5EF4-FFF2-40B4-BE49-F238E27FC236}">
                <a16:creationId xmlns:a16="http://schemas.microsoft.com/office/drawing/2014/main" id="{F8D8466F-4DFB-4953-AEF3-4CBB43FC5772}"/>
              </a:ext>
            </a:extLst>
          </p:cNvPr>
          <p:cNvSpPr txBox="1">
            <a:spLocks/>
          </p:cNvSpPr>
          <p:nvPr/>
        </p:nvSpPr>
        <p:spPr>
          <a:xfrm>
            <a:off x="560512" y="496557"/>
            <a:ext cx="8712968" cy="556179"/>
          </a:xfrm>
          <a:prstGeom prst="rect">
            <a:avLst/>
          </a:prstGeom>
        </p:spPr>
        <p:txBody>
          <a:bodyPr spcFirstLastPara="1" wrap="square" lIns="90000" tIns="46800" rIns="90000" bIns="46800" anchor="t" anchorCtr="0">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defTabSz="914400">
              <a:spcBef>
                <a:spcPts val="0"/>
              </a:spcBef>
              <a:spcAft>
                <a:spcPts val="0"/>
              </a:spcAft>
              <a:buClr>
                <a:srgbClr val="F67031"/>
              </a:buClr>
              <a:buSzPts val="3000"/>
            </a:pPr>
            <a:r>
              <a:rPr lang="eu-ES" sz="1600" b="1" dirty="0">
                <a:solidFill>
                  <a:schemeClr val="bg1">
                    <a:lumMod val="50000"/>
                  </a:schemeClr>
                </a:solidFill>
                <a:latin typeface="Arial" panose="020B0604020202020204" pitchFamily="34" charset="0"/>
                <a:ea typeface="Nunito Sans"/>
                <a:cs typeface="Arial" panose="020B0604020202020204" pitchFamily="34" charset="0"/>
                <a:sym typeface="Nunito Sans"/>
              </a:rPr>
              <a:t>2. esperientzia: Donostia - Donostia Guztion artean </a:t>
            </a:r>
          </a:p>
          <a:p>
            <a:pPr algn="l" defTabSz="914400">
              <a:spcBef>
                <a:spcPts val="0"/>
              </a:spcBef>
              <a:spcAft>
                <a:spcPts val="0"/>
              </a:spcAft>
              <a:buClr>
                <a:srgbClr val="F67031"/>
              </a:buClr>
              <a:buSzPts val="3000"/>
            </a:pPr>
            <a:r>
              <a:rPr lang="eu-ES" sz="1400" dirty="0">
                <a:solidFill>
                  <a:schemeClr val="accent6">
                    <a:lumMod val="75000"/>
                  </a:schemeClr>
                </a:solidFill>
                <a:latin typeface="Arial" panose="020B0604020202020204" pitchFamily="34" charset="0"/>
                <a:ea typeface="Nunito Sans"/>
                <a:cs typeface="Arial" panose="020B0604020202020204" pitchFamily="34" charset="0"/>
                <a:sym typeface="Nunito Sans"/>
              </a:rPr>
              <a:t>FITXA DESKRIBATZAILEA</a:t>
            </a:r>
          </a:p>
        </p:txBody>
      </p:sp>
      <p:sp>
        <p:nvSpPr>
          <p:cNvPr id="62" name="Rectángulo 61">
            <a:extLst>
              <a:ext uri="{FF2B5EF4-FFF2-40B4-BE49-F238E27FC236}">
                <a16:creationId xmlns:a16="http://schemas.microsoft.com/office/drawing/2014/main" id="{E1F09ADE-2783-464E-B5EF-B016A8A2F8F1}"/>
              </a:ext>
            </a:extLst>
          </p:cNvPr>
          <p:cNvSpPr/>
          <p:nvPr/>
        </p:nvSpPr>
        <p:spPr>
          <a:xfrm>
            <a:off x="519115" y="5805264"/>
            <a:ext cx="5815808" cy="803882"/>
          </a:xfrm>
          <a:prstGeom prst="rect">
            <a:avLst/>
          </a:prstGeom>
          <a:ln>
            <a:solidFill>
              <a:schemeClr val="accent1">
                <a:lumMod val="40000"/>
                <a:lumOff val="60000"/>
              </a:schemeClr>
            </a:solidFill>
          </a:ln>
        </p:spPr>
        <p:txBody>
          <a:bodyPr wrap="square" tIns="72000" bIns="72000">
            <a:noAutofit/>
          </a:bodyPr>
          <a:lstStyle/>
          <a:p>
            <a:pPr>
              <a:spcAft>
                <a:spcPts val="600"/>
              </a:spcAft>
            </a:pPr>
            <a:r>
              <a:rPr lang="eu-ES" sz="900" b="1" dirty="0">
                <a:solidFill>
                  <a:schemeClr val="tx1">
                    <a:lumMod val="50000"/>
                    <a:lumOff val="50000"/>
                  </a:schemeClr>
                </a:solidFill>
              </a:rPr>
              <a:t>PARTE HARTZE MAILAK DATUAK</a:t>
            </a:r>
          </a:p>
          <a:p>
            <a:r>
              <a:rPr lang="eu-ES" sz="900" b="1" dirty="0">
                <a:solidFill>
                  <a:schemeClr val="tx1"/>
                </a:solidFill>
              </a:rPr>
              <a:t>1. FASEA: </a:t>
            </a:r>
            <a:r>
              <a:rPr lang="eu-ES" sz="900" dirty="0">
                <a:solidFill>
                  <a:schemeClr val="tx1"/>
                </a:solidFill>
              </a:rPr>
              <a:t>Proposamenen aurkezpena: </a:t>
            </a:r>
            <a:r>
              <a:rPr lang="eu-ES" sz="900" b="1" dirty="0">
                <a:solidFill>
                  <a:schemeClr val="tx1"/>
                </a:solidFill>
              </a:rPr>
              <a:t>929 proposamen</a:t>
            </a:r>
          </a:p>
          <a:p>
            <a:r>
              <a:rPr lang="eu-ES" sz="900" b="1" dirty="0">
                <a:solidFill>
                  <a:schemeClr val="tx1"/>
                </a:solidFill>
              </a:rPr>
              <a:t>2. FASEA: </a:t>
            </a:r>
            <a:r>
              <a:rPr lang="eu-ES" sz="900" dirty="0">
                <a:solidFill>
                  <a:schemeClr val="tx1"/>
                </a:solidFill>
              </a:rPr>
              <a:t>Bideragarritasun teknikoaren analisia: </a:t>
            </a:r>
            <a:r>
              <a:rPr lang="eu-ES" sz="900" b="1" dirty="0">
                <a:solidFill>
                  <a:schemeClr val="tx1"/>
                </a:solidFill>
              </a:rPr>
              <a:t>724 teknikoki aztertuak, 112 botaziorako onartuak</a:t>
            </a:r>
            <a:r>
              <a:rPr lang="eu-ES" sz="900" dirty="0">
                <a:solidFill>
                  <a:schemeClr val="tx1"/>
                </a:solidFill>
              </a:rPr>
              <a:t> </a:t>
            </a:r>
          </a:p>
          <a:p>
            <a:r>
              <a:rPr lang="eu-ES" sz="900" b="1" dirty="0">
                <a:solidFill>
                  <a:schemeClr val="tx1"/>
                </a:solidFill>
              </a:rPr>
              <a:t>3. FASEA: </a:t>
            </a:r>
            <a:r>
              <a:rPr lang="eu-ES" sz="900" dirty="0">
                <a:solidFill>
                  <a:schemeClr val="tx1"/>
                </a:solidFill>
              </a:rPr>
              <a:t>Proiektuen bozketa: </a:t>
            </a:r>
            <a:r>
              <a:rPr lang="eu-ES" sz="900" b="1" dirty="0">
                <a:solidFill>
                  <a:schemeClr val="tx1"/>
                </a:solidFill>
              </a:rPr>
              <a:t>3.560 pertsona eta elkarte </a:t>
            </a:r>
          </a:p>
          <a:p>
            <a:endParaRPr lang="es-ES" sz="900" b="1" dirty="0">
              <a:solidFill>
                <a:schemeClr val="tx1"/>
              </a:solidFill>
            </a:endParaRPr>
          </a:p>
        </p:txBody>
      </p:sp>
      <p:pic>
        <p:nvPicPr>
          <p:cNvPr id="14" name="Gráfico 7" descr="Cabeza con engranajes">
            <a:extLst>
              <a:ext uri="{FF2B5EF4-FFF2-40B4-BE49-F238E27FC236}">
                <a16:creationId xmlns:a16="http://schemas.microsoft.com/office/drawing/2014/main" id="{43E03FB2-29EA-404A-AA06-DB35A0B4B192}"/>
              </a:ext>
            </a:extLst>
          </p:cNvPr>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050608" y="1163375"/>
            <a:ext cx="300708" cy="300708"/>
          </a:xfrm>
          <a:prstGeom prst="rect">
            <a:avLst/>
          </a:prstGeom>
        </p:spPr>
      </p:pic>
      <p:pic>
        <p:nvPicPr>
          <p:cNvPr id="15" name="Gráfico 22" descr="Monedas">
            <a:extLst>
              <a:ext uri="{FF2B5EF4-FFF2-40B4-BE49-F238E27FC236}">
                <a16:creationId xmlns:a16="http://schemas.microsoft.com/office/drawing/2014/main" id="{0B24D66C-8DD9-408F-8F47-6C1A8CBCBBD2}"/>
              </a:ext>
            </a:extLst>
          </p:cNvPr>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025731" y="2391467"/>
            <a:ext cx="289214" cy="289214"/>
          </a:xfrm>
          <a:prstGeom prst="rect">
            <a:avLst/>
          </a:prstGeom>
        </p:spPr>
      </p:pic>
      <p:pic>
        <p:nvPicPr>
          <p:cNvPr id="16" name="Gráfico 36" descr="Globo de pensamiento">
            <a:extLst>
              <a:ext uri="{FF2B5EF4-FFF2-40B4-BE49-F238E27FC236}">
                <a16:creationId xmlns:a16="http://schemas.microsoft.com/office/drawing/2014/main" id="{A6347AD0-F3C6-4E8F-9CBA-3D38CEF8D6FE}"/>
              </a:ext>
            </a:extLst>
          </p:cNvPr>
          <p:cNvPicPr>
            <a:picLocks noChangeAspect="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6062270" y="3429000"/>
            <a:ext cx="286914" cy="286914"/>
          </a:xfrm>
          <a:prstGeom prst="rect">
            <a:avLst/>
          </a:prstGeom>
        </p:spPr>
      </p:pic>
      <p:pic>
        <p:nvPicPr>
          <p:cNvPr id="17" name="Picture 2" descr="Z:\ARCHIVO FOTOGRAFICO\ICONOS (Derechos - S&amp;F Comprados en Flaticons)\080-trabajo-en-equipo.png"/>
          <p:cNvPicPr>
            <a:picLocks noChangeAspect="1" noChangeArrowheads="1"/>
          </p:cNvPicPr>
          <p:nvPr/>
        </p:nvPicPr>
        <p:blipFill>
          <a:blip r:embed="rId8"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61112" y="4609605"/>
            <a:ext cx="331563" cy="3315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descr="Z:\ARCHIVO FOTOGRAFICO\ICONOS (Derechos - S&amp;F Comprados en Flaticons)\075-presentacion-1.png"/>
          <p:cNvPicPr>
            <a:picLocks noChangeAspect="1" noChangeArrowheads="1"/>
          </p:cNvPicPr>
          <p:nvPr/>
        </p:nvPicPr>
        <p:blipFill>
          <a:blip r:embed="rId9"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81228" y="5892480"/>
            <a:ext cx="267916" cy="26791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Z:\ARCHIVO FOTOGRAFICO\ICONOS (Derechos - S&amp;F Comprados en Flaticons)\handshake.png"/>
          <p:cNvPicPr>
            <a:picLocks noChangeAspect="1" noChangeArrowheads="1"/>
          </p:cNvPicPr>
          <p:nvPr/>
        </p:nvPicPr>
        <p:blipFill>
          <a:blip r:embed="rId10"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72225" y="1340768"/>
            <a:ext cx="305976" cy="305976"/>
          </a:xfrm>
          <a:prstGeom prst="rect">
            <a:avLst/>
          </a:prstGeom>
          <a:noFill/>
          <a:extLst>
            <a:ext uri="{909E8E84-426E-40DD-AFC4-6F175D3DCCD1}">
              <a14:hiddenFill xmlns:a14="http://schemas.microsoft.com/office/drawing/2010/main">
                <a:solidFill>
                  <a:srgbClr val="FFFFFF"/>
                </a:solidFill>
              </a14:hiddenFill>
            </a:ext>
          </a:extLst>
        </p:spPr>
      </p:pic>
      <p:pic>
        <p:nvPicPr>
          <p:cNvPr id="20" name="Gráfico 39" descr="Megáfono">
            <a:extLst>
              <a:ext uri="{FF2B5EF4-FFF2-40B4-BE49-F238E27FC236}">
                <a16:creationId xmlns:a16="http://schemas.microsoft.com/office/drawing/2014/main" id="{C6FAA5D7-DBDB-4AE0-8311-74D148874464}"/>
              </a:ext>
            </a:extLst>
          </p:cNvPr>
          <p:cNvPicPr>
            <a:picLocks noChangeAspect="1"/>
          </p:cNvPicPr>
          <p:nvPr/>
        </p:nvPicPr>
        <p:blipFill>
          <a:blip r:embed="rId11" cstate="print">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9141587" y="1988840"/>
            <a:ext cx="398948" cy="398948"/>
          </a:xfrm>
          <a:prstGeom prst="rect">
            <a:avLst/>
          </a:prstGeom>
        </p:spPr>
      </p:pic>
      <p:pic>
        <p:nvPicPr>
          <p:cNvPr id="22" name="Gráfico 41" descr="Lápiz">
            <a:extLst>
              <a:ext uri="{FF2B5EF4-FFF2-40B4-BE49-F238E27FC236}">
                <a16:creationId xmlns:a16="http://schemas.microsoft.com/office/drawing/2014/main" id="{CA090593-07A7-4ADF-A5E6-70ABF63EA518}"/>
              </a:ext>
            </a:extLst>
          </p:cNvPr>
          <p:cNvPicPr>
            <a:picLocks noChangeAspect="1"/>
          </p:cNvPicPr>
          <p:nvPr/>
        </p:nvPicPr>
        <p:blipFill>
          <a:blip r:embed="rId13" cstate="print">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9183305" y="3639230"/>
            <a:ext cx="340116" cy="340116"/>
          </a:xfrm>
          <a:prstGeom prst="rect">
            <a:avLst/>
          </a:prstGeom>
        </p:spPr>
      </p:pic>
      <p:pic>
        <p:nvPicPr>
          <p:cNvPr id="23" name="Gráfico 48" descr="Calendario">
            <a:extLst>
              <a:ext uri="{FF2B5EF4-FFF2-40B4-BE49-F238E27FC236}">
                <a16:creationId xmlns:a16="http://schemas.microsoft.com/office/drawing/2014/main" id="{693687A2-401D-4BCB-A11C-E249131664F7}"/>
              </a:ext>
            </a:extLst>
          </p:cNvPr>
          <p:cNvPicPr>
            <a:picLocks noChangeAspect="1"/>
          </p:cNvPicPr>
          <p:nvPr/>
        </p:nvPicPr>
        <p:blipFill>
          <a:blip r:embed="rId15" cstate="print">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a:off x="9145959" y="4829395"/>
            <a:ext cx="349229" cy="349229"/>
          </a:xfrm>
          <a:prstGeom prst="rect">
            <a:avLst/>
          </a:prstGeom>
        </p:spPr>
      </p:pic>
      <p:pic>
        <p:nvPicPr>
          <p:cNvPr id="24" name="Imagen 23">
            <a:extLst>
              <a:ext uri="{FF2B5EF4-FFF2-40B4-BE49-F238E27FC236}">
                <a16:creationId xmlns:a16="http://schemas.microsoft.com/office/drawing/2014/main" id="{78A9E49B-502C-4E70-870D-5DC647A12964}"/>
              </a:ext>
            </a:extLst>
          </p:cNvPr>
          <p:cNvPicPr>
            <a:picLocks noChangeAspect="1"/>
          </p:cNvPicPr>
          <p:nvPr/>
        </p:nvPicPr>
        <p:blipFill>
          <a:blip r:embed="rId17"/>
          <a:stretch>
            <a:fillRect/>
          </a:stretch>
        </p:blipFill>
        <p:spPr>
          <a:xfrm>
            <a:off x="7841198" y="884227"/>
            <a:ext cx="1404674" cy="387670"/>
          </a:xfrm>
          <a:prstGeom prst="rect">
            <a:avLst/>
          </a:prstGeom>
        </p:spPr>
      </p:pic>
    </p:spTree>
    <p:extLst>
      <p:ext uri="{BB962C8B-B14F-4D97-AF65-F5344CB8AC3E}">
        <p14:creationId xmlns:p14="http://schemas.microsoft.com/office/powerpoint/2010/main" val="20823143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de flecha 3">
            <a:extLst>
              <a:ext uri="{FF2B5EF4-FFF2-40B4-BE49-F238E27FC236}">
                <a16:creationId xmlns:a16="http://schemas.microsoft.com/office/drawing/2014/main" id="{28ABD2CA-0BE3-48C2-B034-48C43809E1A6}"/>
              </a:ext>
            </a:extLst>
          </p:cNvPr>
          <p:cNvCxnSpPr>
            <a:stCxn id="54" idx="3"/>
          </p:cNvCxnSpPr>
          <p:nvPr/>
        </p:nvCxnSpPr>
        <p:spPr>
          <a:xfrm>
            <a:off x="1488484" y="2276667"/>
            <a:ext cx="8217044" cy="18034"/>
          </a:xfrm>
          <a:prstGeom prst="straightConnector1">
            <a:avLst/>
          </a:prstGeom>
          <a:ln w="19050">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1" name="Shape 91">
            <a:extLst>
              <a:ext uri="{FF2B5EF4-FFF2-40B4-BE49-F238E27FC236}">
                <a16:creationId xmlns:a16="http://schemas.microsoft.com/office/drawing/2014/main" id="{18CF3113-1111-4C8A-8F77-A402055F6BD2}"/>
              </a:ext>
            </a:extLst>
          </p:cNvPr>
          <p:cNvSpPr txBox="1">
            <a:spLocks/>
          </p:cNvSpPr>
          <p:nvPr/>
        </p:nvSpPr>
        <p:spPr>
          <a:xfrm>
            <a:off x="560512" y="476672"/>
            <a:ext cx="8712968" cy="556179"/>
          </a:xfrm>
          <a:prstGeom prst="rect">
            <a:avLst/>
          </a:prstGeom>
        </p:spPr>
        <p:txBody>
          <a:bodyPr spcFirstLastPara="1" wrap="square" lIns="90000" tIns="46800" rIns="90000" bIns="46800" anchor="t" anchorCtr="0">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defTabSz="914400">
              <a:spcBef>
                <a:spcPts val="0"/>
              </a:spcBef>
              <a:spcAft>
                <a:spcPts val="0"/>
              </a:spcAft>
              <a:buClr>
                <a:srgbClr val="F67031"/>
              </a:buClr>
              <a:buSzPts val="3000"/>
            </a:pPr>
            <a:r>
              <a:rPr lang="eu-ES" sz="1600" b="1" dirty="0">
                <a:solidFill>
                  <a:schemeClr val="bg1">
                    <a:lumMod val="50000"/>
                  </a:schemeClr>
                </a:solidFill>
                <a:latin typeface="Arial" panose="020B0604020202020204" pitchFamily="34" charset="0"/>
                <a:ea typeface="Nunito Sans"/>
                <a:cs typeface="Arial" panose="020B0604020202020204" pitchFamily="34" charset="0"/>
                <a:sym typeface="Nunito Sans"/>
              </a:rPr>
              <a:t>2. esperientzia: Donostia - Donostia Guztion artean </a:t>
            </a:r>
          </a:p>
          <a:p>
            <a:pPr algn="l" defTabSz="914400">
              <a:spcBef>
                <a:spcPts val="0"/>
              </a:spcBef>
              <a:spcAft>
                <a:spcPts val="0"/>
              </a:spcAft>
              <a:buClr>
                <a:srgbClr val="F67031"/>
              </a:buClr>
              <a:buSzPts val="3000"/>
            </a:pPr>
            <a:r>
              <a:rPr lang="eu-ES" sz="1400" dirty="0">
                <a:solidFill>
                  <a:schemeClr val="accent6">
                    <a:lumMod val="75000"/>
                  </a:schemeClr>
                </a:solidFill>
                <a:latin typeface="Arial" panose="020B0604020202020204" pitchFamily="34" charset="0"/>
                <a:ea typeface="Nunito Sans"/>
                <a:cs typeface="Arial" panose="020B0604020202020204" pitchFamily="34" charset="0"/>
                <a:sym typeface="Nunito Sans"/>
              </a:rPr>
              <a:t>PROZESUAREN FLUXUGRAMA</a:t>
            </a:r>
          </a:p>
        </p:txBody>
      </p:sp>
      <p:sp>
        <p:nvSpPr>
          <p:cNvPr id="54" name="Rectángulo 53">
            <a:extLst>
              <a:ext uri="{FF2B5EF4-FFF2-40B4-BE49-F238E27FC236}">
                <a16:creationId xmlns:a16="http://schemas.microsoft.com/office/drawing/2014/main" id="{E04A7E1F-4A40-417E-970A-272D4800C572}"/>
              </a:ext>
            </a:extLst>
          </p:cNvPr>
          <p:cNvSpPr/>
          <p:nvPr/>
        </p:nvSpPr>
        <p:spPr>
          <a:xfrm>
            <a:off x="408484" y="1556667"/>
            <a:ext cx="1080000" cy="1440000"/>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u-ES" sz="1000" dirty="0">
                <a:solidFill>
                  <a:schemeClr val="bg1"/>
                </a:solidFill>
              </a:rPr>
              <a:t>Herritarren proposamena</a:t>
            </a:r>
          </a:p>
        </p:txBody>
      </p:sp>
      <p:sp>
        <p:nvSpPr>
          <p:cNvPr id="55" name="Rectángulo 54">
            <a:extLst>
              <a:ext uri="{FF2B5EF4-FFF2-40B4-BE49-F238E27FC236}">
                <a16:creationId xmlns:a16="http://schemas.microsoft.com/office/drawing/2014/main" id="{16BDF637-54C3-42ED-846D-9B145E8CD185}"/>
              </a:ext>
            </a:extLst>
          </p:cNvPr>
          <p:cNvSpPr/>
          <p:nvPr/>
        </p:nvSpPr>
        <p:spPr>
          <a:xfrm>
            <a:off x="2144808" y="1556667"/>
            <a:ext cx="1080000" cy="1440000"/>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u-ES" sz="1000" dirty="0">
                <a:solidFill>
                  <a:schemeClr val="bg1"/>
                </a:solidFill>
              </a:rPr>
              <a:t>Aurreiragazketa politikoa</a:t>
            </a:r>
          </a:p>
        </p:txBody>
      </p:sp>
      <p:sp>
        <p:nvSpPr>
          <p:cNvPr id="56" name="Rectángulo 55">
            <a:extLst>
              <a:ext uri="{FF2B5EF4-FFF2-40B4-BE49-F238E27FC236}">
                <a16:creationId xmlns:a16="http://schemas.microsoft.com/office/drawing/2014/main" id="{D9AAAA38-7175-423A-B388-073B2EFD33E7}"/>
              </a:ext>
            </a:extLst>
          </p:cNvPr>
          <p:cNvSpPr/>
          <p:nvPr/>
        </p:nvSpPr>
        <p:spPr>
          <a:xfrm>
            <a:off x="4105031" y="1592736"/>
            <a:ext cx="1080000" cy="1440000"/>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u-ES" sz="1000" dirty="0">
                <a:solidFill>
                  <a:schemeClr val="bg1"/>
                </a:solidFill>
              </a:rPr>
              <a:t>Iragazketa teknikoa</a:t>
            </a:r>
          </a:p>
        </p:txBody>
      </p:sp>
      <p:sp>
        <p:nvSpPr>
          <p:cNvPr id="59" name="Rectángulo 58">
            <a:extLst>
              <a:ext uri="{FF2B5EF4-FFF2-40B4-BE49-F238E27FC236}">
                <a16:creationId xmlns:a16="http://schemas.microsoft.com/office/drawing/2014/main" id="{B86D57DA-B209-4A55-9AEB-B880867B4FF9}"/>
              </a:ext>
            </a:extLst>
          </p:cNvPr>
          <p:cNvSpPr/>
          <p:nvPr/>
        </p:nvSpPr>
        <p:spPr>
          <a:xfrm>
            <a:off x="200471" y="3060364"/>
            <a:ext cx="1484476" cy="190821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spcAft>
                <a:spcPts val="300"/>
              </a:spcAft>
            </a:pPr>
            <a:r>
              <a:rPr lang="eu-ES" sz="900" dirty="0">
                <a:solidFill>
                  <a:schemeClr val="tx1"/>
                </a:solidFill>
              </a:rPr>
              <a:t>Eskatzen den informazioa:</a:t>
            </a:r>
          </a:p>
          <a:p>
            <a:pPr marL="144000" indent="-144000">
              <a:spcAft>
                <a:spcPts val="300"/>
              </a:spcAft>
              <a:buFont typeface="Wingdings" panose="05000000000000000000" pitchFamily="2" charset="2"/>
              <a:buChar char="q"/>
            </a:pPr>
            <a:r>
              <a:rPr lang="eu-ES" sz="900" dirty="0">
                <a:solidFill>
                  <a:schemeClr val="tx1"/>
                </a:solidFill>
              </a:rPr>
              <a:t>Deskribapena</a:t>
            </a:r>
          </a:p>
          <a:p>
            <a:pPr marL="144000" indent="-144000">
              <a:spcAft>
                <a:spcPts val="300"/>
              </a:spcAft>
              <a:buFont typeface="Wingdings" panose="05000000000000000000" pitchFamily="2" charset="2"/>
              <a:buChar char="q"/>
            </a:pPr>
            <a:r>
              <a:rPr lang="eu-ES" sz="900" dirty="0">
                <a:solidFill>
                  <a:schemeClr val="tx1"/>
                </a:solidFill>
              </a:rPr>
              <a:t>Lortu nahi diren helburuak</a:t>
            </a:r>
          </a:p>
          <a:p>
            <a:pPr marL="144000" indent="-144000">
              <a:spcAft>
                <a:spcPts val="300"/>
              </a:spcAft>
              <a:buFont typeface="Wingdings" panose="05000000000000000000" pitchFamily="2" charset="2"/>
              <a:buChar char="q"/>
            </a:pPr>
            <a:r>
              <a:rPr lang="eu-ES" sz="900" dirty="0">
                <a:solidFill>
                  <a:schemeClr val="tx1"/>
                </a:solidFill>
              </a:rPr>
              <a:t>“Hirirako” edo “auzorako” proposamena den adieraztea</a:t>
            </a:r>
          </a:p>
          <a:p>
            <a:pPr marL="144000" indent="-144000">
              <a:buFont typeface="Wingdings" panose="05000000000000000000" pitchFamily="2" charset="2"/>
              <a:buChar char="q"/>
            </a:pPr>
            <a:r>
              <a:rPr lang="eu-ES" sz="900" dirty="0">
                <a:solidFill>
                  <a:schemeClr val="tx1"/>
                </a:solidFill>
              </a:rPr>
              <a:t>Nahiz eta erroldatua ez egon, proposamenak aurkezteko aukera</a:t>
            </a:r>
          </a:p>
        </p:txBody>
      </p:sp>
      <p:sp>
        <p:nvSpPr>
          <p:cNvPr id="60" name="Rectángulo 59">
            <a:extLst>
              <a:ext uri="{FF2B5EF4-FFF2-40B4-BE49-F238E27FC236}">
                <a16:creationId xmlns:a16="http://schemas.microsoft.com/office/drawing/2014/main" id="{E0D0551E-4D7F-4C65-B6A6-65D355A39008}"/>
              </a:ext>
            </a:extLst>
          </p:cNvPr>
          <p:cNvSpPr/>
          <p:nvPr/>
        </p:nvSpPr>
        <p:spPr>
          <a:xfrm>
            <a:off x="1928664" y="2996668"/>
            <a:ext cx="1424806" cy="14400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buFont typeface="Wingdings" panose="05000000000000000000" pitchFamily="2" charset="2"/>
              <a:buChar char="q"/>
            </a:pPr>
            <a:endParaRPr lang="es-ES" sz="900" dirty="0">
              <a:solidFill>
                <a:schemeClr val="tx1"/>
              </a:solidFill>
            </a:endParaRPr>
          </a:p>
          <a:p>
            <a:r>
              <a:rPr lang="eu-ES" sz="900" dirty="0">
                <a:solidFill>
                  <a:schemeClr val="tx1"/>
                </a:solidFill>
              </a:rPr>
              <a:t>Proposamenek aukeratutako alderdi politikoak argi zehaztutako ildo politikoekin “talka” egiten ez dutela egiaztatzea</a:t>
            </a:r>
          </a:p>
        </p:txBody>
      </p:sp>
      <p:sp>
        <p:nvSpPr>
          <p:cNvPr id="67" name="Rectángulo 66">
            <a:extLst>
              <a:ext uri="{FF2B5EF4-FFF2-40B4-BE49-F238E27FC236}">
                <a16:creationId xmlns:a16="http://schemas.microsoft.com/office/drawing/2014/main" id="{75A22841-35AC-403A-BC51-03830B50A331}"/>
              </a:ext>
            </a:extLst>
          </p:cNvPr>
          <p:cNvSpPr/>
          <p:nvPr/>
        </p:nvSpPr>
        <p:spPr>
          <a:xfrm>
            <a:off x="3944728" y="3153969"/>
            <a:ext cx="1340205" cy="169277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marL="144000" indent="-144000">
              <a:spcAft>
                <a:spcPts val="300"/>
              </a:spcAft>
              <a:buFont typeface="Wingdings" panose="05000000000000000000" pitchFamily="2" charset="2"/>
              <a:buChar char="q"/>
            </a:pPr>
            <a:r>
              <a:rPr lang="eu-ES" sz="900" dirty="0">
                <a:solidFill>
                  <a:schemeClr val="tx1"/>
                </a:solidFill>
              </a:rPr>
              <a:t>Ekimenaren kostua balioestea</a:t>
            </a:r>
          </a:p>
          <a:p>
            <a:pPr marL="144000" indent="-144000">
              <a:spcAft>
                <a:spcPts val="300"/>
              </a:spcAft>
              <a:buFont typeface="Wingdings" panose="05000000000000000000" pitchFamily="2" charset="2"/>
              <a:buChar char="q"/>
            </a:pPr>
            <a:r>
              <a:rPr lang="eu-ES" sz="900" dirty="0">
                <a:solidFill>
                  <a:schemeClr val="tx1"/>
                </a:solidFill>
              </a:rPr>
              <a:t>Bideragarritasun teknikoa eta juridikoa</a:t>
            </a:r>
          </a:p>
          <a:p>
            <a:pPr marL="144000" indent="-144000">
              <a:buFont typeface="Wingdings" panose="05000000000000000000" pitchFamily="2" charset="2"/>
              <a:buChar char="q"/>
            </a:pPr>
            <a:r>
              <a:rPr lang="eu-ES" sz="900" dirty="0">
                <a:solidFill>
                  <a:schemeClr val="tx1"/>
                </a:solidFill>
              </a:rPr>
              <a:t>Profil parte-hartzaileak: teknikariak, ondoren Arloko Zuzendariek berrikus dezaten</a:t>
            </a:r>
          </a:p>
        </p:txBody>
      </p:sp>
      <p:sp>
        <p:nvSpPr>
          <p:cNvPr id="68" name="Rectángulo 67">
            <a:extLst>
              <a:ext uri="{FF2B5EF4-FFF2-40B4-BE49-F238E27FC236}">
                <a16:creationId xmlns:a16="http://schemas.microsoft.com/office/drawing/2014/main" id="{A51726E8-36B8-4D8D-8B97-EF12FF736584}"/>
              </a:ext>
            </a:extLst>
          </p:cNvPr>
          <p:cNvSpPr/>
          <p:nvPr/>
        </p:nvSpPr>
        <p:spPr>
          <a:xfrm>
            <a:off x="6177136" y="1585890"/>
            <a:ext cx="1080000" cy="1440000"/>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u-ES" sz="1000" dirty="0">
                <a:solidFill>
                  <a:schemeClr val="bg1"/>
                </a:solidFill>
              </a:rPr>
              <a:t>Baliozkotze politikoa</a:t>
            </a:r>
          </a:p>
        </p:txBody>
      </p:sp>
      <p:sp>
        <p:nvSpPr>
          <p:cNvPr id="69" name="Rectángulo 68">
            <a:extLst>
              <a:ext uri="{FF2B5EF4-FFF2-40B4-BE49-F238E27FC236}">
                <a16:creationId xmlns:a16="http://schemas.microsoft.com/office/drawing/2014/main" id="{FB27CC48-504B-4BC6-BA15-97D80CBF4451}"/>
              </a:ext>
            </a:extLst>
          </p:cNvPr>
          <p:cNvSpPr/>
          <p:nvPr/>
        </p:nvSpPr>
        <p:spPr>
          <a:xfrm>
            <a:off x="6033120" y="3160068"/>
            <a:ext cx="1429880" cy="230423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u-ES" sz="900" dirty="0">
                <a:solidFill>
                  <a:schemeClr val="tx1"/>
                </a:solidFill>
              </a:rPr>
              <a:t>Egindako azterketa teknikoaren azken berrikusketa eta egokitasuna berrestea</a:t>
            </a:r>
          </a:p>
          <a:p>
            <a:pPr marL="171450" indent="-171450" algn="ctr">
              <a:buFontTx/>
              <a:buChar char="-"/>
            </a:pPr>
            <a:endParaRPr lang="es-ES" sz="900" dirty="0">
              <a:solidFill>
                <a:schemeClr val="tx1"/>
              </a:solidFill>
            </a:endParaRPr>
          </a:p>
        </p:txBody>
      </p:sp>
      <p:pic>
        <p:nvPicPr>
          <p:cNvPr id="1026" name="Picture 2">
            <a:extLst>
              <a:ext uri="{FF2B5EF4-FFF2-40B4-BE49-F238E27FC236}">
                <a16:creationId xmlns:a16="http://schemas.microsoft.com/office/drawing/2014/main" id="{9F2C6E26-F858-4E7A-8044-BA22777F65F5}"/>
              </a:ext>
            </a:extLst>
          </p:cNvPr>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8484" y="6364932"/>
            <a:ext cx="448444" cy="448444"/>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929B038D-6055-4E2F-823E-E9C86897048C}"/>
              </a:ext>
            </a:extLst>
          </p:cNvPr>
          <p:cNvSpPr/>
          <p:nvPr/>
        </p:nvSpPr>
        <p:spPr>
          <a:xfrm>
            <a:off x="856928" y="6525344"/>
            <a:ext cx="1144737" cy="215444"/>
          </a:xfrm>
          <a:prstGeom prst="rect">
            <a:avLst/>
          </a:prstGeom>
        </p:spPr>
        <p:txBody>
          <a:bodyPr wrap="none">
            <a:spAutoFit/>
          </a:bodyPr>
          <a:lstStyle/>
          <a:p>
            <a:r>
              <a:rPr lang="eu-ES" sz="800" dirty="0">
                <a:solidFill>
                  <a:schemeClr val="tx1"/>
                </a:solidFill>
              </a:rPr>
              <a:t>Herritarren rol aktiboa</a:t>
            </a:r>
          </a:p>
        </p:txBody>
      </p:sp>
      <p:pic>
        <p:nvPicPr>
          <p:cNvPr id="18" name="Picture 2">
            <a:extLst>
              <a:ext uri="{FF2B5EF4-FFF2-40B4-BE49-F238E27FC236}">
                <a16:creationId xmlns:a16="http://schemas.microsoft.com/office/drawing/2014/main" id="{2B27CBE4-BD23-483B-9980-81DC15DE3877}"/>
              </a:ext>
            </a:extLst>
          </p:cNvPr>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4262" y="1144292"/>
            <a:ext cx="448444" cy="44844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15275436-B920-411E-A21C-1A80AEDDD8A0}"/>
              </a:ext>
            </a:extLst>
          </p:cNvPr>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50384" y="1137446"/>
            <a:ext cx="448444" cy="448444"/>
          </a:xfrm>
          <a:prstGeom prst="rect">
            <a:avLst/>
          </a:prstGeom>
          <a:noFill/>
          <a:extLst>
            <a:ext uri="{909E8E84-426E-40DD-AFC4-6F175D3DCCD1}">
              <a14:hiddenFill xmlns:a14="http://schemas.microsoft.com/office/drawing/2010/main">
                <a:solidFill>
                  <a:srgbClr val="FFFFFF"/>
                </a:solidFill>
              </a14:hiddenFill>
            </a:ext>
          </a:extLst>
        </p:spPr>
      </p:pic>
      <p:sp>
        <p:nvSpPr>
          <p:cNvPr id="22" name="Rectángulo 67">
            <a:extLst>
              <a:ext uri="{FF2B5EF4-FFF2-40B4-BE49-F238E27FC236}">
                <a16:creationId xmlns:a16="http://schemas.microsoft.com/office/drawing/2014/main" id="{A51726E8-36B8-4D8D-8B97-EF12FF736584}"/>
              </a:ext>
            </a:extLst>
          </p:cNvPr>
          <p:cNvSpPr/>
          <p:nvPr/>
        </p:nvSpPr>
        <p:spPr>
          <a:xfrm>
            <a:off x="8434606" y="1592736"/>
            <a:ext cx="1080000" cy="1440000"/>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u-ES" sz="1000" dirty="0">
                <a:solidFill>
                  <a:schemeClr val="bg1"/>
                </a:solidFill>
              </a:rPr>
              <a:t>Bozketa</a:t>
            </a:r>
          </a:p>
        </p:txBody>
      </p:sp>
      <p:sp>
        <p:nvSpPr>
          <p:cNvPr id="24" name="Rectángulo 68">
            <a:extLst>
              <a:ext uri="{FF2B5EF4-FFF2-40B4-BE49-F238E27FC236}">
                <a16:creationId xmlns:a16="http://schemas.microsoft.com/office/drawing/2014/main" id="{FB27CC48-504B-4BC6-BA15-97D80CBF4451}"/>
              </a:ext>
            </a:extLst>
          </p:cNvPr>
          <p:cNvSpPr/>
          <p:nvPr/>
        </p:nvSpPr>
        <p:spPr>
          <a:xfrm>
            <a:off x="8193360" y="3160069"/>
            <a:ext cx="1440000" cy="123880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marL="144000" indent="-144000">
              <a:spcAft>
                <a:spcPts val="300"/>
              </a:spcAft>
              <a:buFont typeface="Wingdings" panose="05000000000000000000" pitchFamily="2" charset="2"/>
              <a:buChar char="q"/>
            </a:pPr>
            <a:r>
              <a:rPr lang="eu-ES" sz="900" dirty="0">
                <a:solidFill>
                  <a:schemeClr val="tx1"/>
                </a:solidFill>
              </a:rPr>
              <a:t>5 proposamenera arte aukeratzea guztien artean</a:t>
            </a:r>
          </a:p>
          <a:p>
            <a:pPr marL="144000" indent="-144000">
              <a:buFont typeface="Wingdings" panose="05000000000000000000" pitchFamily="2" charset="2"/>
              <a:buChar char="q"/>
            </a:pPr>
            <a:r>
              <a:rPr lang="eu-ES" sz="900" dirty="0">
                <a:solidFill>
                  <a:schemeClr val="tx1"/>
                </a:solidFill>
              </a:rPr>
              <a:t>Ez dira sailkatuko, baina bozketari begira,  eremuen edo gaien arabera iragazi ahal izango dira</a:t>
            </a:r>
          </a:p>
        </p:txBody>
      </p:sp>
      <p:sp>
        <p:nvSpPr>
          <p:cNvPr id="6" name="5 Rectángulo"/>
          <p:cNvSpPr/>
          <p:nvPr/>
        </p:nvSpPr>
        <p:spPr>
          <a:xfrm>
            <a:off x="956397" y="4981525"/>
            <a:ext cx="5976661" cy="1615827"/>
          </a:xfrm>
          <a:prstGeom prst="rect">
            <a:avLst/>
          </a:prstGeom>
        </p:spPr>
        <p:txBody>
          <a:bodyPr wrap="square">
            <a:spAutoFit/>
          </a:bodyPr>
          <a:lstStyle/>
          <a:p>
            <a:r>
              <a:rPr lang="eu-ES" sz="900" dirty="0">
                <a:solidFill>
                  <a:schemeClr val="tx1"/>
                </a:solidFill>
              </a:rPr>
              <a:t>“Gutxieneko” iragazkia. Ez dira talde politikora igaroko ezaugarri hauek dituztenak: </a:t>
            </a:r>
          </a:p>
          <a:p>
            <a:pPr marL="144000" indent="-144000">
              <a:buFont typeface="Wingdings" panose="05000000000000000000" pitchFamily="2" charset="2"/>
              <a:buChar char="q"/>
            </a:pPr>
            <a:r>
              <a:rPr lang="eu-ES" sz="900" dirty="0">
                <a:solidFill>
                  <a:schemeClr val="tx1"/>
                </a:solidFill>
              </a:rPr>
              <a:t>Egiturazkoak direnak</a:t>
            </a:r>
          </a:p>
          <a:p>
            <a:pPr marL="144000" indent="-144000">
              <a:buFont typeface="Wingdings" panose="05000000000000000000" pitchFamily="2" charset="2"/>
              <a:buChar char="q"/>
            </a:pPr>
            <a:r>
              <a:rPr lang="eu-ES" sz="900" dirty="0">
                <a:solidFill>
                  <a:schemeClr val="tx1"/>
                </a:solidFill>
              </a:rPr>
              <a:t>Udalaren esku ez daudenak</a:t>
            </a:r>
          </a:p>
          <a:p>
            <a:pPr marL="144000" indent="-144000">
              <a:buFont typeface="Wingdings" panose="05000000000000000000" pitchFamily="2" charset="2"/>
              <a:buChar char="q"/>
            </a:pPr>
            <a:r>
              <a:rPr lang="eu-ES" sz="900" dirty="0">
                <a:solidFill>
                  <a:schemeClr val="tx1"/>
                </a:solidFill>
              </a:rPr>
              <a:t>Ekimen bakoitzeko aurrekontua gainditzen dutenak</a:t>
            </a:r>
          </a:p>
          <a:p>
            <a:pPr marL="144000" indent="-144000">
              <a:buFont typeface="Wingdings" panose="05000000000000000000" pitchFamily="2" charset="2"/>
              <a:buChar char="q"/>
            </a:pPr>
            <a:r>
              <a:rPr lang="eu-ES" sz="900" dirty="0">
                <a:solidFill>
                  <a:schemeClr val="tx1"/>
                </a:solidFill>
              </a:rPr>
              <a:t>Hurrengo urteetako gastuak arriskuan jartzen dituztenak</a:t>
            </a:r>
          </a:p>
          <a:p>
            <a:pPr marL="144000" indent="-144000">
              <a:buFont typeface="Wingdings" panose="05000000000000000000" pitchFamily="2" charset="2"/>
              <a:buChar char="q"/>
            </a:pPr>
            <a:r>
              <a:rPr lang="eu-ES" sz="900" dirty="0">
                <a:solidFill>
                  <a:schemeClr val="tx1"/>
                </a:solidFill>
              </a:rPr>
              <a:t>Urte berean burutzerik ez daudenak</a:t>
            </a:r>
          </a:p>
          <a:p>
            <a:pPr marL="144000" indent="-144000">
              <a:buFont typeface="Wingdings" panose="05000000000000000000" pitchFamily="2" charset="2"/>
              <a:buChar char="q"/>
            </a:pPr>
            <a:r>
              <a:rPr lang="eu-ES" sz="900" dirty="0">
                <a:solidFill>
                  <a:schemeClr val="tx1"/>
                </a:solidFill>
              </a:rPr>
              <a:t>Udalaren funtzionamendua hobetzearekin lotuta ez daudenak</a:t>
            </a:r>
          </a:p>
          <a:p>
            <a:pPr marL="144000" indent="-144000">
              <a:buFont typeface="Wingdings" panose="05000000000000000000" pitchFamily="2" charset="2"/>
              <a:buChar char="q"/>
            </a:pPr>
            <a:r>
              <a:rPr lang="eu-ES" sz="900" dirty="0">
                <a:solidFill>
                  <a:schemeClr val="tx1"/>
                </a:solidFill>
              </a:rPr>
              <a:t>Antolaketa hobekuntzak edo dagoeneko existitzen den zerbitzuren bat sendotzea bakarrik proposatzen dituztenak (berez ez dira inbertsioak) </a:t>
            </a:r>
          </a:p>
          <a:p>
            <a:pPr marL="144000" indent="-144000">
              <a:buFont typeface="Wingdings" panose="05000000000000000000" pitchFamily="2" charset="2"/>
              <a:buChar char="q"/>
            </a:pPr>
            <a:r>
              <a:rPr lang="eu-ES" sz="900" dirty="0">
                <a:solidFill>
                  <a:schemeClr val="tx1"/>
                </a:solidFill>
              </a:rPr>
              <a:t>Ez dituzte Berdintasuneko Udal Planaren eta Euskarako Udal Planaren jarraibideak betetzen</a:t>
            </a:r>
          </a:p>
          <a:p>
            <a:pPr marL="144000" indent="-144000">
              <a:buFont typeface="Wingdings" panose="05000000000000000000" pitchFamily="2" charset="2"/>
              <a:buChar char="q"/>
            </a:pPr>
            <a:r>
              <a:rPr lang="eu-ES" sz="900" dirty="0">
                <a:solidFill>
                  <a:schemeClr val="tx1"/>
                </a:solidFill>
              </a:rPr>
              <a:t>Ez dira interes orokorrekoak</a:t>
            </a:r>
          </a:p>
        </p:txBody>
      </p:sp>
      <p:cxnSp>
        <p:nvCxnSpPr>
          <p:cNvPr id="26" name="Conector recto de flecha 3">
            <a:extLst>
              <a:ext uri="{FF2B5EF4-FFF2-40B4-BE49-F238E27FC236}">
                <a16:creationId xmlns:a16="http://schemas.microsoft.com/office/drawing/2014/main" id="{28ABD2CA-0BE3-48C2-B034-48C43809E1A6}"/>
              </a:ext>
            </a:extLst>
          </p:cNvPr>
          <p:cNvCxnSpPr/>
          <p:nvPr/>
        </p:nvCxnSpPr>
        <p:spPr>
          <a:xfrm>
            <a:off x="1756958" y="2276667"/>
            <a:ext cx="0" cy="2494066"/>
          </a:xfrm>
          <a:prstGeom prst="straightConnector1">
            <a:avLst/>
          </a:prstGeom>
          <a:ln w="19050">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9 Rectángulo"/>
          <p:cNvSpPr/>
          <p:nvPr/>
        </p:nvSpPr>
        <p:spPr>
          <a:xfrm>
            <a:off x="7398337" y="1920321"/>
            <a:ext cx="892798" cy="784830"/>
          </a:xfrm>
          <a:prstGeom prst="rect">
            <a:avLst/>
          </a:prstGeom>
          <a:solidFill>
            <a:schemeClr val="bg1"/>
          </a:solidFill>
        </p:spPr>
        <p:txBody>
          <a:bodyPr wrap="square">
            <a:spAutoFit/>
          </a:bodyPr>
          <a:lstStyle/>
          <a:p>
            <a:pPr algn="ctr"/>
            <a:r>
              <a:rPr lang="eu-ES" sz="900" dirty="0">
                <a:solidFill>
                  <a:schemeClr val="tx1"/>
                </a:solidFill>
              </a:rPr>
              <a:t>Proiektu bideragarri guztiak </a:t>
            </a:r>
          </a:p>
          <a:p>
            <a:pPr algn="ctr"/>
            <a:r>
              <a:rPr lang="eu-ES" sz="900" dirty="0">
                <a:solidFill>
                  <a:schemeClr val="tx1"/>
                </a:solidFill>
              </a:rPr>
              <a:t>(politikoki eta teknikoki)</a:t>
            </a:r>
          </a:p>
        </p:txBody>
      </p:sp>
      <p:sp>
        <p:nvSpPr>
          <p:cNvPr id="11" name="10 Rectángulo"/>
          <p:cNvSpPr/>
          <p:nvPr/>
        </p:nvSpPr>
        <p:spPr>
          <a:xfrm>
            <a:off x="8757657" y="4898199"/>
            <a:ext cx="1163895" cy="1338828"/>
          </a:xfrm>
          <a:prstGeom prst="rect">
            <a:avLst/>
          </a:prstGeom>
        </p:spPr>
        <p:txBody>
          <a:bodyPr wrap="square">
            <a:spAutoFit/>
          </a:bodyPr>
          <a:lstStyle/>
          <a:p>
            <a:r>
              <a:rPr lang="eu-ES" sz="900" dirty="0">
                <a:solidFill>
                  <a:schemeClr val="tx1"/>
                </a:solidFill>
              </a:rPr>
              <a:t>Hautatutako proiektuen emaitzen jarraipena eta itzulera laneko faseak, aurrerapausoak, ikus-entzunezko materiala.</a:t>
            </a:r>
          </a:p>
        </p:txBody>
      </p:sp>
      <p:cxnSp>
        <p:nvCxnSpPr>
          <p:cNvPr id="32" name="Conector recto de flecha 3">
            <a:extLst>
              <a:ext uri="{FF2B5EF4-FFF2-40B4-BE49-F238E27FC236}">
                <a16:creationId xmlns:a16="http://schemas.microsoft.com/office/drawing/2014/main" id="{28ABD2CA-0BE3-48C2-B034-48C43809E1A6}"/>
              </a:ext>
            </a:extLst>
          </p:cNvPr>
          <p:cNvCxnSpPr>
            <a:cxnSpLocks/>
          </p:cNvCxnSpPr>
          <p:nvPr/>
        </p:nvCxnSpPr>
        <p:spPr>
          <a:xfrm>
            <a:off x="9705528" y="2294701"/>
            <a:ext cx="0" cy="2358150"/>
          </a:xfrm>
          <a:prstGeom prst="straightConnector1">
            <a:avLst/>
          </a:prstGeom>
          <a:ln w="19050">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5" name="Imagen 24">
            <a:extLst>
              <a:ext uri="{FF2B5EF4-FFF2-40B4-BE49-F238E27FC236}">
                <a16:creationId xmlns:a16="http://schemas.microsoft.com/office/drawing/2014/main" id="{378CF861-3E7E-4FD0-B8AE-4A1697ADF138}"/>
              </a:ext>
            </a:extLst>
          </p:cNvPr>
          <p:cNvPicPr>
            <a:picLocks noChangeAspect="1"/>
          </p:cNvPicPr>
          <p:nvPr/>
        </p:nvPicPr>
        <p:blipFill>
          <a:blip r:embed="rId3"/>
          <a:stretch>
            <a:fillRect/>
          </a:stretch>
        </p:blipFill>
        <p:spPr>
          <a:xfrm>
            <a:off x="7841198" y="764704"/>
            <a:ext cx="1404674" cy="387670"/>
          </a:xfrm>
          <a:prstGeom prst="rect">
            <a:avLst/>
          </a:prstGeom>
        </p:spPr>
      </p:pic>
    </p:spTree>
    <p:extLst>
      <p:ext uri="{BB962C8B-B14F-4D97-AF65-F5344CB8AC3E}">
        <p14:creationId xmlns:p14="http://schemas.microsoft.com/office/powerpoint/2010/main" val="31505425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91">
            <a:extLst>
              <a:ext uri="{FF2B5EF4-FFF2-40B4-BE49-F238E27FC236}">
                <a16:creationId xmlns:a16="http://schemas.microsoft.com/office/drawing/2014/main" id="{5A10556C-B92B-4564-8FA7-AE63D6ED622B}"/>
              </a:ext>
            </a:extLst>
          </p:cNvPr>
          <p:cNvSpPr txBox="1">
            <a:spLocks/>
          </p:cNvSpPr>
          <p:nvPr/>
        </p:nvSpPr>
        <p:spPr>
          <a:xfrm>
            <a:off x="560512" y="476672"/>
            <a:ext cx="8712968" cy="556179"/>
          </a:xfrm>
          <a:prstGeom prst="rect">
            <a:avLst/>
          </a:prstGeom>
        </p:spPr>
        <p:txBody>
          <a:bodyPr spcFirstLastPara="1" wrap="square" lIns="90000" tIns="46800" rIns="90000" bIns="46800" anchor="t" anchorCtr="0">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defTabSz="914400">
              <a:spcBef>
                <a:spcPts val="0"/>
              </a:spcBef>
              <a:spcAft>
                <a:spcPts val="0"/>
              </a:spcAft>
              <a:buClr>
                <a:srgbClr val="F67031"/>
              </a:buClr>
              <a:buSzPts val="3000"/>
            </a:pPr>
            <a:r>
              <a:rPr lang="eu-ES" sz="1600" b="1" dirty="0">
                <a:solidFill>
                  <a:schemeClr val="bg1">
                    <a:lumMod val="50000"/>
                  </a:schemeClr>
                </a:solidFill>
                <a:latin typeface="Arial" panose="020B0604020202020204" pitchFamily="34" charset="0"/>
                <a:ea typeface="Nunito Sans"/>
                <a:cs typeface="Arial" panose="020B0604020202020204" pitchFamily="34" charset="0"/>
                <a:sym typeface="Nunito Sans"/>
              </a:rPr>
              <a:t>3. esperientzia: Santurtzi - Tú propones, tú decides </a:t>
            </a:r>
          </a:p>
          <a:p>
            <a:pPr algn="l" defTabSz="914400">
              <a:spcBef>
                <a:spcPts val="0"/>
              </a:spcBef>
              <a:spcAft>
                <a:spcPts val="0"/>
              </a:spcAft>
              <a:buClr>
                <a:srgbClr val="F67031"/>
              </a:buClr>
              <a:buSzPts val="3000"/>
            </a:pPr>
            <a:r>
              <a:rPr lang="eu-ES" sz="1400" dirty="0">
                <a:solidFill>
                  <a:schemeClr val="accent6">
                    <a:lumMod val="75000"/>
                  </a:schemeClr>
                </a:solidFill>
                <a:latin typeface="Arial" panose="020B0604020202020204" pitchFamily="34" charset="0"/>
                <a:ea typeface="Nunito Sans"/>
                <a:cs typeface="Arial" panose="020B0604020202020204" pitchFamily="34" charset="0"/>
                <a:sym typeface="Nunito Sans"/>
              </a:rPr>
              <a:t>DESKRIBAPEN OROKORRA ETA EZAUGARRI BEREIZLEAK  </a:t>
            </a:r>
          </a:p>
        </p:txBody>
      </p:sp>
      <p:sp>
        <p:nvSpPr>
          <p:cNvPr id="4" name="Rectángulo 3">
            <a:extLst>
              <a:ext uri="{FF2B5EF4-FFF2-40B4-BE49-F238E27FC236}">
                <a16:creationId xmlns:a16="http://schemas.microsoft.com/office/drawing/2014/main" id="{CC5AB688-2436-4C88-83FC-CF8A341E1EBE}"/>
              </a:ext>
            </a:extLst>
          </p:cNvPr>
          <p:cNvSpPr/>
          <p:nvPr/>
        </p:nvSpPr>
        <p:spPr>
          <a:xfrm>
            <a:off x="524508" y="1383051"/>
            <a:ext cx="8949081" cy="5358317"/>
          </a:xfrm>
          <a:prstGeom prst="rect">
            <a:avLst/>
          </a:prstGeom>
          <a:noFill/>
        </p:spPr>
        <p:txBody>
          <a:bodyPr wrap="square">
            <a:noAutofit/>
          </a:bodyPr>
          <a:lstStyle/>
          <a:p>
            <a:pPr lvl="0" algn="just"/>
            <a:r>
              <a:rPr lang="eu-ES" sz="1000" dirty="0">
                <a:solidFill>
                  <a:schemeClr val="tx1"/>
                </a:solidFill>
              </a:rPr>
              <a:t>Santurtziko Udalak partaidetzazko aurrekontuen ekimenari 2017an ekin zion, eta dagoeneko </a:t>
            </a:r>
            <a:r>
              <a:rPr lang="eu-ES" sz="1000" b="1" dirty="0">
                <a:solidFill>
                  <a:schemeClr val="accent1">
                    <a:lumMod val="75000"/>
                  </a:schemeClr>
                </a:solidFill>
              </a:rPr>
              <a:t>3 edizio daramatza </a:t>
            </a:r>
            <a:r>
              <a:rPr lang="eu-ES" sz="1000" dirty="0">
                <a:solidFill>
                  <a:schemeClr val="tx1"/>
                </a:solidFill>
              </a:rPr>
              <a:t>eta, haietan, fase handi berberei eutsiz, hobekuntzak egiten joan dira komunikazioan, hedapenean, parte hartzeko kanaletan eta barne-kudeaketan. Laburbilduz, Santurtzin herritarrek eta elkarteek proposamenak egiten dituzte, teknikariek haiek iragazi eta, bukatzeko, bideragarriak diren proposamenen artean boto bidez aukeratzen dira.  </a:t>
            </a:r>
          </a:p>
          <a:p>
            <a:pPr lvl="0" algn="just"/>
            <a:endParaRPr lang="es-ES" sz="1000" dirty="0">
              <a:solidFill>
                <a:schemeClr val="tx1"/>
              </a:solidFill>
            </a:endParaRPr>
          </a:p>
          <a:p>
            <a:pPr lvl="0" algn="just">
              <a:spcAft>
                <a:spcPts val="600"/>
              </a:spcAft>
            </a:pPr>
            <a:r>
              <a:rPr lang="eu-ES" sz="1000" dirty="0">
                <a:solidFill>
                  <a:schemeClr val="tx1"/>
                </a:solidFill>
              </a:rPr>
              <a:t>Halere, nabarmentzekoa da beste esperientzia batzuen ondoan berezitasun bat duela, hauxe hain zuzen ere: azken bozketan </a:t>
            </a:r>
            <a:r>
              <a:rPr lang="eu-ES" sz="1000" b="1" dirty="0">
                <a:solidFill>
                  <a:schemeClr val="accent1">
                    <a:lumMod val="75000"/>
                  </a:schemeClr>
                </a:solidFill>
              </a:rPr>
              <a:t>4 kategoriatan sailkatzen dira proposamenak. Horrela, hainbat ezaugarritako ekimenak burutzen dira eta zenbateko handiko ekimen baten inguruan interes taldeak sortzeko eta, ondorioz, aurrekontu osoa hark “kontsumitzeko” arriskua gutxiagotzen da</a:t>
            </a:r>
            <a:r>
              <a:rPr lang="eu-ES" sz="1000" dirty="0">
                <a:solidFill>
                  <a:schemeClr val="tx1"/>
                </a:solidFill>
              </a:rPr>
              <a:t>. Jarraian, Santurtziko prozesu parte-hartzaileen berariazko ezaugarriak eta elementu erraztaile batzuk aipatuko ditugu: </a:t>
            </a:r>
          </a:p>
          <a:p>
            <a:pPr marL="171450" indent="-171450" algn="just">
              <a:spcAft>
                <a:spcPts val="600"/>
              </a:spcAft>
              <a:buFont typeface="Wingdings" panose="05000000000000000000" pitchFamily="2" charset="2"/>
              <a:buChar char="ü"/>
            </a:pPr>
            <a:r>
              <a:rPr lang="eu-ES" sz="1000" b="1" dirty="0">
                <a:solidFill>
                  <a:schemeClr val="accent1">
                    <a:lumMod val="75000"/>
                  </a:schemeClr>
                </a:solidFill>
              </a:rPr>
              <a:t>Udal aurrekontuak ezagutzera emateko aurretiko prozesu </a:t>
            </a:r>
            <a:r>
              <a:rPr lang="eu-ES" sz="1000" dirty="0">
                <a:solidFill>
                  <a:schemeClr val="tx1"/>
                </a:solidFill>
              </a:rPr>
              <a:t>bat egin da herritarrak hurrengo urteko aurrekontuekin estali nahi diren gastu nagusien eta konpromiso ekonomikoen inguruan informatzeko. </a:t>
            </a:r>
          </a:p>
          <a:p>
            <a:pPr marL="171450" indent="-171450" algn="just">
              <a:spcAft>
                <a:spcPts val="600"/>
              </a:spcAft>
              <a:buFont typeface="Wingdings" panose="05000000000000000000" pitchFamily="2" charset="2"/>
              <a:buChar char="ü"/>
            </a:pPr>
            <a:r>
              <a:rPr lang="eu-ES" sz="1000" dirty="0">
                <a:solidFill>
                  <a:schemeClr val="tx1"/>
                </a:solidFill>
              </a:rPr>
              <a:t>Prozesua egutegian bilduta dago, udal aurrekontuak konfiguratu aurretik bukatu ahal izateko, eta diru-sail bat dago horretarako gordeta. </a:t>
            </a:r>
          </a:p>
          <a:p>
            <a:pPr marL="171450" indent="-171450" algn="just">
              <a:spcAft>
                <a:spcPts val="600"/>
              </a:spcAft>
              <a:buFont typeface="Wingdings" panose="05000000000000000000" pitchFamily="2" charset="2"/>
              <a:buChar char="ü"/>
            </a:pPr>
            <a:r>
              <a:rPr lang="eu-ES" sz="1000" dirty="0">
                <a:solidFill>
                  <a:schemeClr val="tx1"/>
                </a:solidFill>
              </a:rPr>
              <a:t>Bertan zein urrutitik parte hartzeko aukera dago, udalaren webgunearen bitartez, hain zuzen. Ikasitakoaren arabera, bertan botoa emateko ordutegia zabala izango da, eta astebete inguru iraungo du.</a:t>
            </a:r>
          </a:p>
          <a:p>
            <a:pPr marL="171450" indent="-171450" algn="just">
              <a:spcAft>
                <a:spcPts val="600"/>
              </a:spcAft>
              <a:buFont typeface="Wingdings" panose="05000000000000000000" pitchFamily="2" charset="2"/>
              <a:buChar char="ü"/>
            </a:pPr>
            <a:r>
              <a:rPr lang="eu-ES" sz="1000" b="1" dirty="0">
                <a:solidFill>
                  <a:schemeClr val="accent1">
                    <a:lumMod val="75000"/>
                  </a:schemeClr>
                </a:solidFill>
              </a:rPr>
              <a:t>Esfortzu nabarmena egiten da prozesua Udalak eskura dituen bide guztien bitartez argitaratzeko eta zabaltzeko.</a:t>
            </a:r>
            <a:r>
              <a:rPr lang="eu-ES" sz="1000" dirty="0">
                <a:solidFill>
                  <a:schemeClr val="tx1"/>
                </a:solidFill>
              </a:rPr>
              <a:t> </a:t>
            </a:r>
          </a:p>
          <a:p>
            <a:pPr marL="171450" indent="-171450" algn="just">
              <a:spcAft>
                <a:spcPts val="600"/>
              </a:spcAft>
              <a:buFont typeface="Wingdings" panose="05000000000000000000" pitchFamily="2" charset="2"/>
              <a:buChar char="ü"/>
            </a:pPr>
            <a:r>
              <a:rPr lang="eu-ES" sz="1000" b="1" dirty="0">
                <a:solidFill>
                  <a:schemeClr val="accent1">
                    <a:lumMod val="75000"/>
                  </a:schemeClr>
                </a:solidFill>
              </a:rPr>
              <a:t>Parte-hartzaileekin harremanetan jartzeko bideak </a:t>
            </a:r>
            <a:r>
              <a:rPr lang="eu-ES" sz="1000" dirty="0">
                <a:solidFill>
                  <a:schemeClr val="tx1"/>
                </a:solidFill>
              </a:rPr>
              <a:t>eta haien proposamenek aurrera jarraituko ez dutela jakinarazteko zein proiekturako beharrezkoa den informazioa jasotzeko bideak edo kanalak ezartzen dira. Norbaitek bere proposamenaren inguruan </a:t>
            </a:r>
            <a:r>
              <a:rPr lang="eu-ES" sz="1000" b="1" dirty="0">
                <a:solidFill>
                  <a:schemeClr val="accent1">
                    <a:lumMod val="75000"/>
                  </a:schemeClr>
                </a:solidFill>
              </a:rPr>
              <a:t>hartutako erabaki baten inguruko azalpena </a:t>
            </a:r>
            <a:r>
              <a:rPr lang="eu-ES" sz="1000" dirty="0">
                <a:solidFill>
                  <a:schemeClr val="tx1"/>
                </a:solidFill>
              </a:rPr>
              <a:t>eskatzen badu, harremanetarako telefono bat ematen zaio, teknikariekin hitz egiteko hitzordua eska dezan. </a:t>
            </a:r>
          </a:p>
          <a:p>
            <a:pPr marL="171450" indent="-171450" algn="just">
              <a:spcAft>
                <a:spcPts val="600"/>
              </a:spcAft>
              <a:buFont typeface="Wingdings" panose="05000000000000000000" pitchFamily="2" charset="2"/>
              <a:buChar char="ü"/>
            </a:pPr>
            <a:r>
              <a:rPr lang="eu-ES" sz="1000" b="1" dirty="0">
                <a:solidFill>
                  <a:schemeClr val="accent1">
                    <a:lumMod val="75000"/>
                  </a:schemeClr>
                </a:solidFill>
              </a:rPr>
              <a:t>Prozesua guztiz gardena da</a:t>
            </a:r>
            <a:r>
              <a:rPr lang="eu-ES" sz="1000" dirty="0">
                <a:solidFill>
                  <a:schemeClr val="tx1"/>
                </a:solidFill>
              </a:rPr>
              <a:t>, urrats guztiak eta prozesuaren aurrerapauso guztiak argitaratzen baitira prozesuaren webgunean eta herritarren arretarako bulegoetan (paperean). </a:t>
            </a:r>
          </a:p>
          <a:p>
            <a:pPr marL="171450" indent="-171450" algn="just">
              <a:spcAft>
                <a:spcPts val="600"/>
              </a:spcAft>
              <a:buFont typeface="Wingdings" panose="05000000000000000000" pitchFamily="2" charset="2"/>
              <a:buChar char="ü"/>
            </a:pPr>
            <a:r>
              <a:rPr lang="eu-ES" sz="1000" b="1" dirty="0">
                <a:solidFill>
                  <a:schemeClr val="accent1">
                    <a:lumMod val="75000"/>
                  </a:schemeClr>
                </a:solidFill>
              </a:rPr>
              <a:t>Erakusketa publikoko eta alegazioak aurkezteko aldi bat dago</a:t>
            </a:r>
            <a:r>
              <a:rPr lang="eu-ES" sz="1000" dirty="0">
                <a:solidFill>
                  <a:schemeClr val="tx1"/>
                </a:solidFill>
              </a:rPr>
              <a:t>, herritarrek azalpenak eskatu ahal izateko proposamenen bideragarritasunaren analisiaren inguruan. </a:t>
            </a:r>
          </a:p>
          <a:p>
            <a:pPr marL="171450" indent="-171450" algn="just">
              <a:spcAft>
                <a:spcPts val="600"/>
              </a:spcAft>
              <a:buFont typeface="Wingdings" panose="05000000000000000000" pitchFamily="2" charset="2"/>
              <a:buChar char="ü"/>
            </a:pPr>
            <a:r>
              <a:rPr lang="eu-ES" sz="1000" dirty="0">
                <a:solidFill>
                  <a:schemeClr val="tx1"/>
                </a:solidFill>
              </a:rPr>
              <a:t>Proiektuari kodea eman ondoren, </a:t>
            </a:r>
            <a:r>
              <a:rPr lang="eu-ES" sz="1000" b="1" dirty="0">
                <a:solidFill>
                  <a:schemeClr val="accent1">
                    <a:lumMod val="75000"/>
                  </a:schemeClr>
                </a:solidFill>
              </a:rPr>
              <a:t>haren jarraipena eta trazagarritasuna </a:t>
            </a:r>
            <a:r>
              <a:rPr lang="eu-ES" sz="1000" dirty="0">
                <a:solidFill>
                  <a:schemeClr val="tx1"/>
                </a:solidFill>
              </a:rPr>
              <a:t>egiten da webgunean, eta herritarren arreta bulegoetan eskura daiteke. Beraz, ekarpenen bat egin duen pertsona orok bere proiektua bigarren fasera igaro den ala ez jakingo du, eta baita zergatik baztertu den ere. </a:t>
            </a:r>
          </a:p>
          <a:p>
            <a:pPr marL="171450" indent="-171450" algn="just">
              <a:spcAft>
                <a:spcPts val="600"/>
              </a:spcAft>
              <a:buFont typeface="Wingdings" panose="05000000000000000000" pitchFamily="2" charset="2"/>
              <a:buChar char="ü"/>
            </a:pPr>
            <a:r>
              <a:rPr lang="eu-ES" sz="1000" dirty="0">
                <a:solidFill>
                  <a:schemeClr val="tx1"/>
                </a:solidFill>
              </a:rPr>
              <a:t>Proposamen guztiak biltzen dituen “katalogo” bat banatu da postontzietan, haiek laburbilduta eta kategoriatan sailkatuta, herritarrek proposamenen </a:t>
            </a:r>
            <a:r>
              <a:rPr lang="eu-ES" sz="1000" dirty="0" err="1">
                <a:solidFill>
                  <a:schemeClr val="tx1"/>
                </a:solidFill>
              </a:rPr>
              <a:t>inguruko/gaineko</a:t>
            </a:r>
            <a:r>
              <a:rPr lang="eu-ES" sz="1000" b="1" dirty="0">
                <a:solidFill>
                  <a:srgbClr val="00B050"/>
                </a:solidFill>
              </a:rPr>
              <a:t> </a:t>
            </a:r>
            <a:r>
              <a:rPr lang="eu-ES" sz="1000" dirty="0">
                <a:solidFill>
                  <a:schemeClr val="tx1"/>
                </a:solidFill>
              </a:rPr>
              <a:t>mapa egin eta haien lehentasunak ezartzea errazte aldera. </a:t>
            </a:r>
          </a:p>
          <a:p>
            <a:pPr marL="171450" indent="-171450" algn="just">
              <a:buFont typeface="Wingdings" panose="05000000000000000000" pitchFamily="2" charset="2"/>
              <a:buChar char="ü"/>
            </a:pPr>
            <a:r>
              <a:rPr lang="eu-ES" sz="1000" b="1" dirty="0">
                <a:solidFill>
                  <a:schemeClr val="accent1">
                    <a:lumMod val="75000"/>
                  </a:schemeClr>
                </a:solidFill>
              </a:rPr>
              <a:t>Erantzunak modu pertsonalizatuan bidaltzen dira, bide telematikoak edo telefonoa baliatuz. Horrek prozesuaren hurbiltasuna eta konfiantza areagotzen ditu. </a:t>
            </a:r>
          </a:p>
          <a:p>
            <a:pPr lvl="0">
              <a:spcAft>
                <a:spcPts val="600"/>
              </a:spcAft>
            </a:pPr>
            <a:endParaRPr lang="es-ES" sz="1000" b="1" dirty="0">
              <a:solidFill>
                <a:schemeClr val="accent1">
                  <a:lumMod val="75000"/>
                </a:schemeClr>
              </a:solidFill>
            </a:endParaRPr>
          </a:p>
          <a:p>
            <a:pPr lvl="0">
              <a:spcAft>
                <a:spcPts val="600"/>
              </a:spcAft>
            </a:pPr>
            <a:endParaRPr lang="es-ES" sz="1000" dirty="0">
              <a:solidFill>
                <a:schemeClr val="accent2"/>
              </a:solidFill>
            </a:endParaRPr>
          </a:p>
          <a:p>
            <a:pPr lvl="0">
              <a:spcAft>
                <a:spcPts val="600"/>
              </a:spcAft>
            </a:pPr>
            <a:endParaRPr lang="es-ES" sz="1000" dirty="0">
              <a:solidFill>
                <a:schemeClr val="accent2"/>
              </a:solidFill>
            </a:endParaRPr>
          </a:p>
          <a:p>
            <a:pPr lvl="0"/>
            <a:endParaRPr lang="es-ES" sz="1000" dirty="0">
              <a:solidFill>
                <a:schemeClr val="accent2"/>
              </a:solidFill>
            </a:endParaRPr>
          </a:p>
        </p:txBody>
      </p:sp>
      <p:pic>
        <p:nvPicPr>
          <p:cNvPr id="5" name="Picture 4" descr="Resultado de imagen de presupuestos participativos santurtzi">
            <a:extLst>
              <a:ext uri="{FF2B5EF4-FFF2-40B4-BE49-F238E27FC236}">
                <a16:creationId xmlns:a16="http://schemas.microsoft.com/office/drawing/2014/main" id="{35881A21-BBCB-479E-9BD9-D1430582B44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80467" y="751799"/>
            <a:ext cx="825107" cy="562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297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51CD5C0-7B4E-4C9F-B59A-A9D65B4B9B88}"/>
              </a:ext>
            </a:extLst>
          </p:cNvPr>
          <p:cNvPicPr>
            <a:picLocks noChangeAspect="1"/>
          </p:cNvPicPr>
          <p:nvPr/>
        </p:nvPicPr>
        <p:blipFill>
          <a:blip r:embed="rId2"/>
          <a:stretch>
            <a:fillRect/>
          </a:stretch>
        </p:blipFill>
        <p:spPr>
          <a:xfrm>
            <a:off x="488504" y="908721"/>
            <a:ext cx="4725889" cy="3024336"/>
          </a:xfrm>
          <a:prstGeom prst="rect">
            <a:avLst/>
          </a:prstGeom>
          <a:ln>
            <a:solidFill>
              <a:schemeClr val="bg1">
                <a:lumMod val="95000"/>
              </a:schemeClr>
            </a:solidFill>
          </a:ln>
          <a:effectLst>
            <a:outerShdw blurRad="50800" dist="38100" dir="2700000" algn="tl" rotWithShape="0">
              <a:prstClr val="black">
                <a:alpha val="40000"/>
              </a:prstClr>
            </a:outerShdw>
          </a:effectLst>
        </p:spPr>
      </p:pic>
      <p:pic>
        <p:nvPicPr>
          <p:cNvPr id="4" name="Imagen 3">
            <a:extLst>
              <a:ext uri="{FF2B5EF4-FFF2-40B4-BE49-F238E27FC236}">
                <a16:creationId xmlns:a16="http://schemas.microsoft.com/office/drawing/2014/main" id="{2F205310-ED30-43F2-9480-6144A1E27B0B}"/>
              </a:ext>
            </a:extLst>
          </p:cNvPr>
          <p:cNvPicPr>
            <a:picLocks noChangeAspect="1"/>
          </p:cNvPicPr>
          <p:nvPr/>
        </p:nvPicPr>
        <p:blipFill>
          <a:blip r:embed="rId3"/>
          <a:stretch>
            <a:fillRect/>
          </a:stretch>
        </p:blipFill>
        <p:spPr>
          <a:xfrm>
            <a:off x="4985104" y="3429000"/>
            <a:ext cx="3345521" cy="2398768"/>
          </a:xfrm>
          <a:prstGeom prst="rect">
            <a:avLst/>
          </a:prstGeom>
          <a:ln>
            <a:solidFill>
              <a:schemeClr val="bg1">
                <a:lumMod val="95000"/>
              </a:schemeClr>
            </a:solidFill>
          </a:ln>
          <a:effectLst>
            <a:outerShdw blurRad="50800" dist="38100" dir="2700000" algn="tl" rotWithShape="0">
              <a:prstClr val="black">
                <a:alpha val="40000"/>
              </a:prstClr>
            </a:outerShdw>
          </a:effectLst>
        </p:spPr>
      </p:pic>
      <p:pic>
        <p:nvPicPr>
          <p:cNvPr id="5" name="Imagen 4">
            <a:extLst>
              <a:ext uri="{FF2B5EF4-FFF2-40B4-BE49-F238E27FC236}">
                <a16:creationId xmlns:a16="http://schemas.microsoft.com/office/drawing/2014/main" id="{2B5B9643-3551-4CBF-90AF-998B3231180F}"/>
              </a:ext>
            </a:extLst>
          </p:cNvPr>
          <p:cNvPicPr>
            <a:picLocks noChangeAspect="1"/>
          </p:cNvPicPr>
          <p:nvPr/>
        </p:nvPicPr>
        <p:blipFill rotWithShape="1">
          <a:blip r:embed="rId4"/>
          <a:srcRect t="5716" r="12256" b="4135"/>
          <a:stretch/>
        </p:blipFill>
        <p:spPr>
          <a:xfrm>
            <a:off x="4985104" y="908721"/>
            <a:ext cx="3345522" cy="2412627"/>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454742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hape 91">
            <a:extLst>
              <a:ext uri="{FF2B5EF4-FFF2-40B4-BE49-F238E27FC236}">
                <a16:creationId xmlns:a16="http://schemas.microsoft.com/office/drawing/2014/main" id="{F8D8466F-4DFB-4953-AEF3-4CBB43FC5772}"/>
              </a:ext>
            </a:extLst>
          </p:cNvPr>
          <p:cNvSpPr txBox="1">
            <a:spLocks/>
          </p:cNvSpPr>
          <p:nvPr/>
        </p:nvSpPr>
        <p:spPr>
          <a:xfrm>
            <a:off x="488504" y="476672"/>
            <a:ext cx="8712968" cy="556179"/>
          </a:xfrm>
          <a:prstGeom prst="rect">
            <a:avLst/>
          </a:prstGeom>
        </p:spPr>
        <p:txBody>
          <a:bodyPr spcFirstLastPara="1" wrap="square" lIns="90000" tIns="46800" rIns="90000" bIns="46800" anchor="t" anchorCtr="0">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defTabSz="914400">
              <a:spcBef>
                <a:spcPts val="0"/>
              </a:spcBef>
              <a:spcAft>
                <a:spcPts val="0"/>
              </a:spcAft>
              <a:buClr>
                <a:srgbClr val="F67031"/>
              </a:buClr>
              <a:buSzPts val="3000"/>
            </a:pPr>
            <a:r>
              <a:rPr lang="eu-ES" sz="1600" b="1" dirty="0">
                <a:solidFill>
                  <a:schemeClr val="bg1">
                    <a:lumMod val="50000"/>
                  </a:schemeClr>
                </a:solidFill>
                <a:latin typeface="Arial" panose="020B0604020202020204" pitchFamily="34" charset="0"/>
                <a:ea typeface="Nunito Sans"/>
                <a:cs typeface="Arial" panose="020B0604020202020204" pitchFamily="34" charset="0"/>
                <a:sym typeface="Nunito Sans"/>
              </a:rPr>
              <a:t>3. esperientzia: Santurtzi - Tú propones, tú decides </a:t>
            </a:r>
          </a:p>
          <a:p>
            <a:pPr algn="l" defTabSz="914400">
              <a:spcBef>
                <a:spcPts val="0"/>
              </a:spcBef>
              <a:spcAft>
                <a:spcPts val="0"/>
              </a:spcAft>
              <a:buClr>
                <a:srgbClr val="F67031"/>
              </a:buClr>
              <a:buSzPts val="3000"/>
            </a:pPr>
            <a:r>
              <a:rPr lang="eu-ES" sz="1400" dirty="0">
                <a:solidFill>
                  <a:schemeClr val="accent6">
                    <a:lumMod val="75000"/>
                  </a:schemeClr>
                </a:solidFill>
                <a:latin typeface="Arial" panose="020B0604020202020204" pitchFamily="34" charset="0"/>
                <a:ea typeface="Nunito Sans"/>
                <a:cs typeface="Arial" panose="020B0604020202020204" pitchFamily="34" charset="0"/>
                <a:sym typeface="Nunito Sans"/>
              </a:rPr>
              <a:t>FITXA DESKRIBATZAILEA</a:t>
            </a:r>
          </a:p>
        </p:txBody>
      </p:sp>
      <p:sp>
        <p:nvSpPr>
          <p:cNvPr id="68" name="Rectángulo 67">
            <a:extLst>
              <a:ext uri="{FF2B5EF4-FFF2-40B4-BE49-F238E27FC236}">
                <a16:creationId xmlns:a16="http://schemas.microsoft.com/office/drawing/2014/main" id="{8E2B3498-F3D1-42D7-926B-8AC9518BA152}"/>
              </a:ext>
            </a:extLst>
          </p:cNvPr>
          <p:cNvSpPr/>
          <p:nvPr/>
        </p:nvSpPr>
        <p:spPr>
          <a:xfrm>
            <a:off x="522102" y="4734805"/>
            <a:ext cx="5972839" cy="950345"/>
          </a:xfrm>
          <a:prstGeom prst="rect">
            <a:avLst/>
          </a:prstGeom>
          <a:ln>
            <a:solidFill>
              <a:schemeClr val="accent1">
                <a:lumMod val="40000"/>
                <a:lumOff val="60000"/>
              </a:schemeClr>
            </a:solidFill>
          </a:ln>
        </p:spPr>
        <p:txBody>
          <a:bodyPr wrap="square" tIns="72000" bIns="72000">
            <a:noAutofit/>
          </a:bodyPr>
          <a:lstStyle/>
          <a:p>
            <a:pPr>
              <a:spcAft>
                <a:spcPts val="600"/>
              </a:spcAft>
            </a:pPr>
            <a:r>
              <a:rPr lang="eu-ES" sz="900" b="1" dirty="0">
                <a:solidFill>
                  <a:schemeClr val="tx1">
                    <a:lumMod val="50000"/>
                    <a:lumOff val="50000"/>
                  </a:schemeClr>
                </a:solidFill>
              </a:rPr>
              <a:t>ANTOLAKETA EGITURA</a:t>
            </a:r>
          </a:p>
          <a:p>
            <a:r>
              <a:rPr lang="eu-ES" sz="900" b="1" dirty="0">
                <a:solidFill>
                  <a:schemeClr val="tx1"/>
                </a:solidFill>
              </a:rPr>
              <a:t>Talde sustatzailea:</a:t>
            </a:r>
          </a:p>
          <a:p>
            <a:pPr marL="171450" lvl="4" indent="-171450">
              <a:spcAft>
                <a:spcPts val="600"/>
              </a:spcAft>
              <a:buFont typeface="Wingdings" panose="05000000000000000000" pitchFamily="2" charset="2"/>
              <a:buChar char="ü"/>
            </a:pPr>
            <a:r>
              <a:rPr lang="eu-ES" sz="900" dirty="0">
                <a:solidFill>
                  <a:schemeClr val="tx1"/>
                </a:solidFill>
              </a:rPr>
              <a:t>Udal arloen arduradunak eta udaleko entitate autonomoak.  </a:t>
            </a:r>
          </a:p>
          <a:p>
            <a:pPr lvl="4"/>
            <a:r>
              <a:rPr lang="eu-ES" sz="900" b="1" dirty="0">
                <a:solidFill>
                  <a:schemeClr val="tx1"/>
                </a:solidFill>
              </a:rPr>
              <a:t>Proposamenen lehentasuna: </a:t>
            </a:r>
          </a:p>
          <a:p>
            <a:pPr marL="171450" lvl="4" indent="-171450">
              <a:buFont typeface="Wingdings" panose="05000000000000000000" pitchFamily="2" charset="2"/>
              <a:buChar char="ü"/>
            </a:pPr>
            <a:r>
              <a:rPr lang="eu-ES" sz="900" dirty="0">
                <a:solidFill>
                  <a:schemeClr val="tx1"/>
                </a:solidFill>
              </a:rPr>
              <a:t>Teknikoki bideragarriak diren proiektu guztiak heltzen dira bozketa fasera. </a:t>
            </a:r>
          </a:p>
        </p:txBody>
      </p:sp>
      <p:sp>
        <p:nvSpPr>
          <p:cNvPr id="72" name="Rectángulo 71">
            <a:extLst>
              <a:ext uri="{FF2B5EF4-FFF2-40B4-BE49-F238E27FC236}">
                <a16:creationId xmlns:a16="http://schemas.microsoft.com/office/drawing/2014/main" id="{194307FC-A010-4585-97B6-65DAFC09C2CE}"/>
              </a:ext>
            </a:extLst>
          </p:cNvPr>
          <p:cNvSpPr/>
          <p:nvPr/>
        </p:nvSpPr>
        <p:spPr>
          <a:xfrm>
            <a:off x="492328" y="1154457"/>
            <a:ext cx="5972839" cy="1329245"/>
          </a:xfrm>
          <a:prstGeom prst="rect">
            <a:avLst/>
          </a:prstGeom>
          <a:ln>
            <a:solidFill>
              <a:schemeClr val="accent1">
                <a:lumMod val="40000"/>
                <a:lumOff val="60000"/>
              </a:schemeClr>
            </a:solidFill>
          </a:ln>
        </p:spPr>
        <p:txBody>
          <a:bodyPr wrap="square" tIns="72000" bIns="72000">
            <a:noAutofit/>
          </a:bodyPr>
          <a:lstStyle/>
          <a:p>
            <a:pPr>
              <a:spcAft>
                <a:spcPts val="600"/>
              </a:spcAft>
            </a:pPr>
            <a:r>
              <a:rPr lang="eu-ES" sz="900" b="1" dirty="0">
                <a:solidFill>
                  <a:schemeClr val="tx1">
                    <a:lumMod val="50000"/>
                    <a:lumOff val="50000"/>
                  </a:schemeClr>
                </a:solidFill>
              </a:rPr>
              <a:t>FASEAK ETA BETEKIZUNAK</a:t>
            </a:r>
          </a:p>
          <a:p>
            <a:r>
              <a:rPr lang="eu-ES" sz="900" b="1" dirty="0">
                <a:solidFill>
                  <a:schemeClr val="tx1"/>
                </a:solidFill>
              </a:rPr>
              <a:t>1. FASEA: </a:t>
            </a:r>
            <a:r>
              <a:rPr lang="eu-ES" sz="900" dirty="0">
                <a:solidFill>
                  <a:schemeClr val="tx1"/>
                </a:solidFill>
              </a:rPr>
              <a:t>Proposamenen aurkezpena (16 urtetik gorako herritarrek eta entitateek)</a:t>
            </a:r>
          </a:p>
          <a:p>
            <a:r>
              <a:rPr lang="eu-ES" sz="900" b="1" dirty="0">
                <a:solidFill>
                  <a:schemeClr val="tx1"/>
                </a:solidFill>
              </a:rPr>
              <a:t>2. FASEA: </a:t>
            </a:r>
            <a:r>
              <a:rPr lang="eu-ES" sz="900" dirty="0">
                <a:solidFill>
                  <a:schemeClr val="tx1"/>
                </a:solidFill>
              </a:rPr>
              <a:t>Bideragarritasun teknikoaren analisia udal departamentuetako teknikariek)</a:t>
            </a:r>
          </a:p>
          <a:p>
            <a:r>
              <a:rPr lang="eu-ES" sz="900" b="1" dirty="0">
                <a:solidFill>
                  <a:schemeClr val="tx1"/>
                </a:solidFill>
              </a:rPr>
              <a:t>3. FASEA: </a:t>
            </a:r>
            <a:r>
              <a:rPr lang="eu-ES" sz="900" dirty="0">
                <a:solidFill>
                  <a:schemeClr val="tx1"/>
                </a:solidFill>
              </a:rPr>
              <a:t>Aldi baterako proposamenen aurkezpena (16 urtetik gorako herritarrek eta entitateek)</a:t>
            </a:r>
          </a:p>
          <a:p>
            <a:r>
              <a:rPr lang="eu-ES" sz="900" b="1" dirty="0">
                <a:solidFill>
                  <a:schemeClr val="tx1"/>
                </a:solidFill>
              </a:rPr>
              <a:t>4. FASEA: </a:t>
            </a:r>
            <a:r>
              <a:rPr lang="eu-ES" sz="900" dirty="0">
                <a:solidFill>
                  <a:schemeClr val="tx1"/>
                </a:solidFill>
              </a:rPr>
              <a:t>Proiektuen bozketa (16 urtetik gorako herritarrek eta entitateek)</a:t>
            </a:r>
          </a:p>
          <a:p>
            <a:pPr>
              <a:spcAft>
                <a:spcPts val="600"/>
              </a:spcAft>
            </a:pPr>
            <a:r>
              <a:rPr lang="eu-ES" sz="900" b="1" dirty="0">
                <a:solidFill>
                  <a:schemeClr val="tx1"/>
                </a:solidFill>
              </a:rPr>
              <a:t>5. FASEA: </a:t>
            </a:r>
            <a:r>
              <a:rPr lang="eu-ES" sz="900" dirty="0">
                <a:solidFill>
                  <a:schemeClr val="tx1"/>
                </a:solidFill>
              </a:rPr>
              <a:t>Emaitzak bidaltzea (Udal teknikariek)</a:t>
            </a:r>
          </a:p>
          <a:p>
            <a:r>
              <a:rPr lang="eu-ES" sz="900" dirty="0"/>
              <a:t>Betekizuna: Udalerrian erroldatua egotea.</a:t>
            </a:r>
          </a:p>
        </p:txBody>
      </p:sp>
      <p:sp>
        <p:nvSpPr>
          <p:cNvPr id="79" name="Rectángulo 78">
            <a:extLst>
              <a:ext uri="{FF2B5EF4-FFF2-40B4-BE49-F238E27FC236}">
                <a16:creationId xmlns:a16="http://schemas.microsoft.com/office/drawing/2014/main" id="{1F94A985-85E0-4917-8EBB-BD2654B0A8EA}"/>
              </a:ext>
            </a:extLst>
          </p:cNvPr>
          <p:cNvSpPr/>
          <p:nvPr/>
        </p:nvSpPr>
        <p:spPr>
          <a:xfrm>
            <a:off x="499771" y="2630572"/>
            <a:ext cx="5972839" cy="662572"/>
          </a:xfrm>
          <a:prstGeom prst="rect">
            <a:avLst/>
          </a:prstGeom>
          <a:ln>
            <a:solidFill>
              <a:schemeClr val="accent1">
                <a:lumMod val="40000"/>
                <a:lumOff val="60000"/>
              </a:schemeClr>
            </a:solidFill>
          </a:ln>
        </p:spPr>
        <p:txBody>
          <a:bodyPr wrap="square" tIns="72000" bIns="72000">
            <a:noAutofit/>
          </a:bodyPr>
          <a:lstStyle/>
          <a:p>
            <a:pPr>
              <a:spcAft>
                <a:spcPts val="600"/>
              </a:spcAft>
            </a:pPr>
            <a:r>
              <a:rPr lang="eu-ES" sz="900" b="1" dirty="0">
                <a:solidFill>
                  <a:schemeClr val="tx1">
                    <a:lumMod val="50000"/>
                    <a:lumOff val="50000"/>
                  </a:schemeClr>
                </a:solidFill>
              </a:rPr>
              <a:t>ESLEITUTAKO AURREKONTUA</a:t>
            </a:r>
          </a:p>
          <a:p>
            <a:r>
              <a:rPr lang="eu-ES" sz="900" dirty="0">
                <a:solidFill>
                  <a:schemeClr val="tx1"/>
                </a:solidFill>
              </a:rPr>
              <a:t>GUZTIRA: </a:t>
            </a:r>
            <a:r>
              <a:rPr lang="eu-ES" sz="900" b="1" dirty="0">
                <a:solidFill>
                  <a:schemeClr val="tx1"/>
                </a:solidFill>
              </a:rPr>
              <a:t>750.000€</a:t>
            </a:r>
          </a:p>
          <a:p>
            <a:r>
              <a:rPr lang="eu-ES" sz="900" dirty="0">
                <a:solidFill>
                  <a:schemeClr val="tx1"/>
                </a:solidFill>
              </a:rPr>
              <a:t>Proiektu bakoitzeko gehienezko kostua </a:t>
            </a:r>
            <a:r>
              <a:rPr lang="eu-ES" sz="900" b="1" dirty="0">
                <a:solidFill>
                  <a:schemeClr val="tx1"/>
                </a:solidFill>
              </a:rPr>
              <a:t>250.000€</a:t>
            </a:r>
          </a:p>
        </p:txBody>
      </p:sp>
      <p:sp>
        <p:nvSpPr>
          <p:cNvPr id="81" name="Rectángulo 80">
            <a:extLst>
              <a:ext uri="{FF2B5EF4-FFF2-40B4-BE49-F238E27FC236}">
                <a16:creationId xmlns:a16="http://schemas.microsoft.com/office/drawing/2014/main" id="{6FFE277D-CBB6-42D3-894F-66B6137F6308}"/>
              </a:ext>
            </a:extLst>
          </p:cNvPr>
          <p:cNvSpPr/>
          <p:nvPr/>
        </p:nvSpPr>
        <p:spPr>
          <a:xfrm>
            <a:off x="6593929" y="1481651"/>
            <a:ext cx="3135801" cy="508101"/>
          </a:xfrm>
          <a:prstGeom prst="rect">
            <a:avLst/>
          </a:prstGeom>
          <a:ln>
            <a:solidFill>
              <a:schemeClr val="accent1">
                <a:lumMod val="40000"/>
                <a:lumOff val="60000"/>
              </a:schemeClr>
            </a:solidFill>
          </a:ln>
        </p:spPr>
        <p:txBody>
          <a:bodyPr wrap="square" tIns="72000" bIns="72000">
            <a:noAutofit/>
          </a:bodyPr>
          <a:lstStyle/>
          <a:p>
            <a:pPr>
              <a:spcAft>
                <a:spcPts val="600"/>
              </a:spcAft>
            </a:pPr>
            <a:r>
              <a:rPr lang="eu-ES" sz="900" b="1" dirty="0">
                <a:solidFill>
                  <a:schemeClr val="tx1">
                    <a:lumMod val="50000"/>
                    <a:lumOff val="50000"/>
                  </a:schemeClr>
                </a:solidFill>
              </a:rPr>
              <a:t>LAGUNTZA TEKNIKOA</a:t>
            </a:r>
          </a:p>
          <a:p>
            <a:pPr>
              <a:spcAft>
                <a:spcPts val="600"/>
              </a:spcAft>
            </a:pPr>
            <a:r>
              <a:rPr lang="eu-ES" sz="900" b="1" dirty="0">
                <a:solidFill>
                  <a:schemeClr val="tx1"/>
                </a:solidFill>
              </a:rPr>
              <a:t>BAI (Barnekoa)</a:t>
            </a:r>
          </a:p>
        </p:txBody>
      </p:sp>
      <p:sp>
        <p:nvSpPr>
          <p:cNvPr id="85" name="Rectángulo 84">
            <a:extLst>
              <a:ext uri="{FF2B5EF4-FFF2-40B4-BE49-F238E27FC236}">
                <a16:creationId xmlns:a16="http://schemas.microsoft.com/office/drawing/2014/main" id="{B7BD389E-1F0E-48AF-AE81-E312870025B1}"/>
              </a:ext>
            </a:extLst>
          </p:cNvPr>
          <p:cNvSpPr/>
          <p:nvPr/>
        </p:nvSpPr>
        <p:spPr>
          <a:xfrm>
            <a:off x="6596960" y="2102742"/>
            <a:ext cx="3132770" cy="1397593"/>
          </a:xfrm>
          <a:prstGeom prst="rect">
            <a:avLst/>
          </a:prstGeom>
          <a:ln>
            <a:solidFill>
              <a:schemeClr val="accent1">
                <a:lumMod val="40000"/>
                <a:lumOff val="60000"/>
              </a:schemeClr>
            </a:solidFill>
          </a:ln>
        </p:spPr>
        <p:txBody>
          <a:bodyPr wrap="square" tIns="72000" bIns="72000">
            <a:noAutofit/>
          </a:bodyPr>
          <a:lstStyle/>
          <a:p>
            <a:pPr>
              <a:spcAft>
                <a:spcPts val="600"/>
              </a:spcAft>
            </a:pPr>
            <a:r>
              <a:rPr lang="eu-ES" sz="900" b="1" dirty="0">
                <a:solidFill>
                  <a:schemeClr val="tx1">
                    <a:lumMod val="50000"/>
                    <a:lumOff val="50000"/>
                  </a:schemeClr>
                </a:solidFill>
              </a:rPr>
              <a:t>PLANA ZABALTZEKO BIDEAK</a:t>
            </a:r>
          </a:p>
          <a:p>
            <a:r>
              <a:rPr lang="eu-ES" sz="900" dirty="0">
                <a:solidFill>
                  <a:schemeClr val="tx1"/>
                </a:solidFill>
              </a:rPr>
              <a:t>Postontzietan banatzea </a:t>
            </a:r>
          </a:p>
          <a:p>
            <a:r>
              <a:rPr lang="eu-ES" sz="900" dirty="0">
                <a:solidFill>
                  <a:schemeClr val="tx1"/>
                </a:solidFill>
              </a:rPr>
              <a:t>Prentsa-oharrak</a:t>
            </a:r>
          </a:p>
          <a:p>
            <a:r>
              <a:rPr lang="eu-ES" sz="900" dirty="0">
                <a:solidFill>
                  <a:schemeClr val="tx1"/>
                </a:solidFill>
              </a:rPr>
              <a:t>Udal aldizkaria</a:t>
            </a:r>
          </a:p>
          <a:p>
            <a:r>
              <a:rPr lang="eu-ES" sz="900" dirty="0">
                <a:solidFill>
                  <a:schemeClr val="tx1"/>
                </a:solidFill>
              </a:rPr>
              <a:t>Prentsaurrekoak</a:t>
            </a:r>
          </a:p>
          <a:p>
            <a:r>
              <a:rPr lang="eu-ES" sz="900" dirty="0">
                <a:solidFill>
                  <a:schemeClr val="tx1"/>
                </a:solidFill>
              </a:rPr>
              <a:t>Sare sozialak</a:t>
            </a:r>
          </a:p>
          <a:p>
            <a:r>
              <a:rPr lang="eu-ES" sz="900" dirty="0">
                <a:solidFill>
                  <a:schemeClr val="tx1"/>
                </a:solidFill>
              </a:rPr>
              <a:t>Webgune espezifikoa</a:t>
            </a:r>
          </a:p>
          <a:p>
            <a:r>
              <a:rPr lang="eu-ES" sz="900" dirty="0">
                <a:solidFill>
                  <a:schemeClr val="tx1"/>
                </a:solidFill>
              </a:rPr>
              <a:t>Ikastetxeen arteko komunikazioa</a:t>
            </a:r>
          </a:p>
        </p:txBody>
      </p:sp>
      <p:sp>
        <p:nvSpPr>
          <p:cNvPr id="87" name="Rectángulo 86">
            <a:extLst>
              <a:ext uri="{FF2B5EF4-FFF2-40B4-BE49-F238E27FC236}">
                <a16:creationId xmlns:a16="http://schemas.microsoft.com/office/drawing/2014/main" id="{4FA17B8A-5DB2-4E4B-A999-B9B3B3F45554}"/>
              </a:ext>
            </a:extLst>
          </p:cNvPr>
          <p:cNvSpPr/>
          <p:nvPr/>
        </p:nvSpPr>
        <p:spPr>
          <a:xfrm>
            <a:off x="6593929" y="3633194"/>
            <a:ext cx="3132770" cy="832995"/>
          </a:xfrm>
          <a:prstGeom prst="rect">
            <a:avLst/>
          </a:prstGeom>
          <a:ln>
            <a:solidFill>
              <a:schemeClr val="accent1">
                <a:lumMod val="40000"/>
                <a:lumOff val="60000"/>
              </a:schemeClr>
            </a:solidFill>
          </a:ln>
        </p:spPr>
        <p:txBody>
          <a:bodyPr wrap="square" tIns="72000" bIns="72000">
            <a:noAutofit/>
          </a:bodyPr>
          <a:lstStyle/>
          <a:p>
            <a:pPr>
              <a:spcAft>
                <a:spcPts val="600"/>
              </a:spcAft>
            </a:pPr>
            <a:r>
              <a:rPr lang="eu-ES" sz="900" b="1" dirty="0">
                <a:solidFill>
                  <a:schemeClr val="tx1">
                    <a:lumMod val="50000"/>
                    <a:lumOff val="50000"/>
                  </a:schemeClr>
                </a:solidFill>
              </a:rPr>
              <a:t>PARTE HARTZEKO BIDEAK</a:t>
            </a:r>
          </a:p>
          <a:p>
            <a:r>
              <a:rPr lang="eu-ES" sz="900" b="1" dirty="0">
                <a:solidFill>
                  <a:schemeClr val="tx1"/>
                </a:solidFill>
              </a:rPr>
              <a:t>Fisikoki eta online</a:t>
            </a:r>
          </a:p>
          <a:p>
            <a:r>
              <a:rPr lang="eu-ES" sz="900" dirty="0">
                <a:solidFill>
                  <a:schemeClr val="tx1"/>
                </a:solidFill>
              </a:rPr>
              <a:t>Udal bulegoak</a:t>
            </a:r>
          </a:p>
          <a:p>
            <a:r>
              <a:rPr lang="eu-ES" sz="900" dirty="0">
                <a:solidFill>
                  <a:schemeClr val="tx1"/>
                </a:solidFill>
              </a:rPr>
              <a:t>Webgune espezifikoa</a:t>
            </a:r>
            <a:br>
              <a:rPr lang="eu-ES" sz="900" dirty="0">
                <a:solidFill>
                  <a:schemeClr val="tx1"/>
                </a:solidFill>
              </a:rPr>
            </a:br>
            <a:r>
              <a:rPr lang="eu-ES" sz="900" dirty="0">
                <a:solidFill>
                  <a:schemeClr val="tx1"/>
                </a:solidFill>
              </a:rPr>
              <a:t>Galdetegia online</a:t>
            </a:r>
          </a:p>
        </p:txBody>
      </p:sp>
      <p:sp>
        <p:nvSpPr>
          <p:cNvPr id="91" name="Rectángulo 90">
            <a:extLst>
              <a:ext uri="{FF2B5EF4-FFF2-40B4-BE49-F238E27FC236}">
                <a16:creationId xmlns:a16="http://schemas.microsoft.com/office/drawing/2014/main" id="{EB79AF65-C800-4452-BBA1-27F680881361}"/>
              </a:ext>
            </a:extLst>
          </p:cNvPr>
          <p:cNvSpPr/>
          <p:nvPr/>
        </p:nvSpPr>
        <p:spPr>
          <a:xfrm>
            <a:off x="6593929" y="4610205"/>
            <a:ext cx="3132770" cy="691003"/>
          </a:xfrm>
          <a:prstGeom prst="rect">
            <a:avLst/>
          </a:prstGeom>
          <a:ln>
            <a:solidFill>
              <a:schemeClr val="accent1">
                <a:lumMod val="40000"/>
                <a:lumOff val="60000"/>
              </a:schemeClr>
            </a:solidFill>
          </a:ln>
        </p:spPr>
        <p:txBody>
          <a:bodyPr wrap="square" tIns="72000" bIns="72000" anchor="ctr" anchorCtr="0">
            <a:noAutofit/>
          </a:bodyPr>
          <a:lstStyle/>
          <a:p>
            <a:pPr>
              <a:spcAft>
                <a:spcPts val="600"/>
              </a:spcAft>
            </a:pPr>
            <a:r>
              <a:rPr lang="eu-ES" sz="900" b="1" dirty="0">
                <a:solidFill>
                  <a:schemeClr val="tx1">
                    <a:lumMod val="50000"/>
                    <a:lumOff val="50000"/>
                  </a:schemeClr>
                </a:solidFill>
              </a:rPr>
              <a:t>EGUTEGIA</a:t>
            </a:r>
          </a:p>
          <a:p>
            <a:r>
              <a:rPr lang="eu-ES" sz="900" dirty="0">
                <a:solidFill>
                  <a:schemeClr val="tx1"/>
                </a:solidFill>
              </a:rPr>
              <a:t>Urtero antolatzen da </a:t>
            </a:r>
          </a:p>
          <a:p>
            <a:r>
              <a:rPr lang="eu-ES" sz="900" dirty="0">
                <a:solidFill>
                  <a:schemeClr val="tx1"/>
                </a:solidFill>
              </a:rPr>
              <a:t>Prozesuaren iraupena: 7 hilabete (2019)</a:t>
            </a:r>
          </a:p>
        </p:txBody>
      </p:sp>
      <p:sp>
        <p:nvSpPr>
          <p:cNvPr id="92" name="Rectángulo 91">
            <a:extLst>
              <a:ext uri="{FF2B5EF4-FFF2-40B4-BE49-F238E27FC236}">
                <a16:creationId xmlns:a16="http://schemas.microsoft.com/office/drawing/2014/main" id="{C41CD21D-AB9E-4454-AD79-7C966DB729C0}"/>
              </a:ext>
            </a:extLst>
          </p:cNvPr>
          <p:cNvSpPr/>
          <p:nvPr/>
        </p:nvSpPr>
        <p:spPr>
          <a:xfrm>
            <a:off x="507214" y="3439336"/>
            <a:ext cx="5972839" cy="1163667"/>
          </a:xfrm>
          <a:prstGeom prst="rect">
            <a:avLst/>
          </a:prstGeom>
          <a:ln>
            <a:solidFill>
              <a:schemeClr val="accent1">
                <a:lumMod val="40000"/>
                <a:lumOff val="60000"/>
              </a:schemeClr>
            </a:solidFill>
          </a:ln>
        </p:spPr>
        <p:txBody>
          <a:bodyPr wrap="square" tIns="72000" bIns="72000">
            <a:noAutofit/>
          </a:bodyPr>
          <a:lstStyle/>
          <a:p>
            <a:pPr>
              <a:spcAft>
                <a:spcPts val="600"/>
              </a:spcAft>
            </a:pPr>
            <a:r>
              <a:rPr lang="eu-ES" sz="900" b="1" dirty="0">
                <a:solidFill>
                  <a:schemeClr val="tx1">
                    <a:lumMod val="50000"/>
                    <a:lumOff val="50000"/>
                  </a:schemeClr>
                </a:solidFill>
              </a:rPr>
              <a:t>PROIEKTUAK DEFINITZEKO ETA HAIEK AUKERATZEKO IRIZPIDEAK</a:t>
            </a:r>
          </a:p>
          <a:p>
            <a:pPr marL="171450" indent="-171450">
              <a:buFont typeface="Wingdings" panose="05000000000000000000" pitchFamily="2" charset="2"/>
              <a:buChar char="ü"/>
            </a:pPr>
            <a:r>
              <a:rPr lang="eu-ES" sz="900" b="1" dirty="0">
                <a:solidFill>
                  <a:schemeClr val="tx1"/>
                </a:solidFill>
              </a:rPr>
              <a:t>Egonkorrak</a:t>
            </a:r>
            <a:r>
              <a:rPr lang="eu-ES" sz="900" dirty="0">
                <a:solidFill>
                  <a:schemeClr val="tx1"/>
                </a:solidFill>
              </a:rPr>
              <a:t>. Udal eskumenei, bideragarritasun teknikoari, kostu balioetsiari eta interes orokorrari lotuak</a:t>
            </a:r>
          </a:p>
          <a:p>
            <a:pPr marL="171450" indent="-171450">
              <a:buFont typeface="Wingdings" panose="05000000000000000000" pitchFamily="2" charset="2"/>
              <a:buChar char="ü"/>
            </a:pPr>
            <a:r>
              <a:rPr lang="eu-ES" sz="900" b="1" dirty="0">
                <a:solidFill>
                  <a:schemeClr val="tx1"/>
                </a:solidFill>
              </a:rPr>
              <a:t>Kategoriak</a:t>
            </a:r>
          </a:p>
          <a:p>
            <a:pPr marL="360363" indent="-144000">
              <a:buFont typeface="Wingdings" panose="05000000000000000000" pitchFamily="2" charset="2"/>
              <a:buChar char="q"/>
            </a:pPr>
            <a:r>
              <a:rPr lang="eu-ES" sz="900" b="1" dirty="0">
                <a:solidFill>
                  <a:schemeClr val="tx1"/>
                </a:solidFill>
              </a:rPr>
              <a:t>Proiektu handiak</a:t>
            </a:r>
            <a:r>
              <a:rPr lang="eu-ES" sz="900" dirty="0">
                <a:solidFill>
                  <a:schemeClr val="tx1"/>
                </a:solidFill>
              </a:rPr>
              <a:t>, 150.000€ eta 250.000€ bitartekoak</a:t>
            </a:r>
          </a:p>
          <a:p>
            <a:pPr marL="360363" indent="-144000">
              <a:buFont typeface="Wingdings" panose="05000000000000000000" pitchFamily="2" charset="2"/>
              <a:buChar char="q"/>
            </a:pPr>
            <a:r>
              <a:rPr lang="eu-ES" sz="900" b="1" dirty="0">
                <a:solidFill>
                  <a:schemeClr val="tx1"/>
                </a:solidFill>
              </a:rPr>
              <a:t>Tarteko proiektuak</a:t>
            </a:r>
            <a:r>
              <a:rPr lang="eu-ES" sz="900" dirty="0">
                <a:solidFill>
                  <a:schemeClr val="tx1"/>
                </a:solidFill>
              </a:rPr>
              <a:t>, 100.000€ eta 150.000€ bitartekoak</a:t>
            </a:r>
          </a:p>
          <a:p>
            <a:pPr marL="360363" indent="-144000">
              <a:buFont typeface="Wingdings" panose="05000000000000000000" pitchFamily="2" charset="2"/>
              <a:buChar char="q"/>
            </a:pPr>
            <a:r>
              <a:rPr lang="eu-ES" sz="900" b="1" dirty="0">
                <a:solidFill>
                  <a:schemeClr val="tx1"/>
                </a:solidFill>
              </a:rPr>
              <a:t>Proiektu txikiak</a:t>
            </a:r>
            <a:r>
              <a:rPr lang="eu-ES" sz="900" dirty="0">
                <a:solidFill>
                  <a:schemeClr val="tx1"/>
                </a:solidFill>
              </a:rPr>
              <a:t>, 50.000€ eta 100.000€ bitartekoak</a:t>
            </a:r>
          </a:p>
          <a:p>
            <a:pPr marL="360363" indent="-144000">
              <a:buFont typeface="Wingdings" panose="05000000000000000000" pitchFamily="2" charset="2"/>
              <a:buChar char="q"/>
            </a:pPr>
            <a:r>
              <a:rPr lang="eu-ES" sz="900" b="1" dirty="0">
                <a:solidFill>
                  <a:schemeClr val="tx1"/>
                </a:solidFill>
              </a:rPr>
              <a:t>Hobekuntzak eta egokitzapenak </a:t>
            </a:r>
            <a:r>
              <a:rPr lang="eu-ES" sz="900" dirty="0">
                <a:solidFill>
                  <a:schemeClr val="tx1"/>
                </a:solidFill>
              </a:rPr>
              <a:t>1 eta 50.000€ bitartean</a:t>
            </a:r>
          </a:p>
        </p:txBody>
      </p:sp>
      <p:sp>
        <p:nvSpPr>
          <p:cNvPr id="108" name="Rectángulo 107">
            <a:extLst>
              <a:ext uri="{FF2B5EF4-FFF2-40B4-BE49-F238E27FC236}">
                <a16:creationId xmlns:a16="http://schemas.microsoft.com/office/drawing/2014/main" id="{E8B68E08-1575-42AB-8D76-FC870E2566B3}"/>
              </a:ext>
            </a:extLst>
          </p:cNvPr>
          <p:cNvSpPr/>
          <p:nvPr/>
        </p:nvSpPr>
        <p:spPr>
          <a:xfrm>
            <a:off x="514657" y="5805264"/>
            <a:ext cx="5972839" cy="786510"/>
          </a:xfrm>
          <a:prstGeom prst="rect">
            <a:avLst/>
          </a:prstGeom>
          <a:ln>
            <a:solidFill>
              <a:schemeClr val="accent1">
                <a:lumMod val="40000"/>
                <a:lumOff val="60000"/>
              </a:schemeClr>
            </a:solidFill>
          </a:ln>
        </p:spPr>
        <p:txBody>
          <a:bodyPr wrap="square" tIns="72000" bIns="72000">
            <a:noAutofit/>
          </a:bodyPr>
          <a:lstStyle/>
          <a:p>
            <a:pPr>
              <a:spcAft>
                <a:spcPts val="600"/>
              </a:spcAft>
            </a:pPr>
            <a:r>
              <a:rPr lang="eu-ES" sz="900" b="1" dirty="0">
                <a:solidFill>
                  <a:schemeClr val="tx1">
                    <a:lumMod val="50000"/>
                    <a:lumOff val="50000"/>
                  </a:schemeClr>
                </a:solidFill>
              </a:rPr>
              <a:t>PARTE HARTZE MAILAK: DATUAK</a:t>
            </a:r>
          </a:p>
          <a:p>
            <a:r>
              <a:rPr lang="eu-ES" sz="900" b="1" dirty="0">
                <a:solidFill>
                  <a:schemeClr val="tx1"/>
                </a:solidFill>
              </a:rPr>
              <a:t>1. FASEA: </a:t>
            </a:r>
            <a:r>
              <a:rPr lang="eu-ES" sz="900" dirty="0">
                <a:solidFill>
                  <a:schemeClr val="tx1"/>
                </a:solidFill>
              </a:rPr>
              <a:t>Proposamenen aurkezpena: </a:t>
            </a:r>
            <a:r>
              <a:rPr lang="eu-ES" sz="900" b="1" dirty="0">
                <a:solidFill>
                  <a:schemeClr val="tx1"/>
                </a:solidFill>
              </a:rPr>
              <a:t>101 proposamen</a:t>
            </a:r>
          </a:p>
          <a:p>
            <a:r>
              <a:rPr lang="eu-ES" sz="900" b="1" dirty="0">
                <a:solidFill>
                  <a:schemeClr val="tx1"/>
                </a:solidFill>
              </a:rPr>
              <a:t>2. FASEA: </a:t>
            </a:r>
            <a:r>
              <a:rPr lang="eu-ES" sz="900" dirty="0">
                <a:solidFill>
                  <a:schemeClr val="tx1"/>
                </a:solidFill>
              </a:rPr>
              <a:t>Bideragarritasun teknikoaren analisia: </a:t>
            </a:r>
            <a:r>
              <a:rPr lang="eu-ES" sz="900" b="1" dirty="0">
                <a:solidFill>
                  <a:schemeClr val="tx1"/>
                </a:solidFill>
              </a:rPr>
              <a:t>82 proiektu bideragarri</a:t>
            </a:r>
            <a:r>
              <a:rPr lang="eu-ES" sz="900" dirty="0">
                <a:solidFill>
                  <a:schemeClr val="tx1"/>
                </a:solidFill>
              </a:rPr>
              <a:t> </a:t>
            </a:r>
          </a:p>
          <a:p>
            <a:r>
              <a:rPr lang="eu-ES" sz="900" b="1" dirty="0">
                <a:solidFill>
                  <a:schemeClr val="tx1"/>
                </a:solidFill>
              </a:rPr>
              <a:t>4. FASEA: </a:t>
            </a:r>
            <a:r>
              <a:rPr lang="eu-ES" sz="900" dirty="0">
                <a:solidFill>
                  <a:schemeClr val="tx1"/>
                </a:solidFill>
              </a:rPr>
              <a:t>Proiektuen bozketa: </a:t>
            </a:r>
            <a:r>
              <a:rPr lang="eu-ES" sz="900" b="1" dirty="0">
                <a:solidFill>
                  <a:schemeClr val="tx1"/>
                </a:solidFill>
              </a:rPr>
              <a:t>1.626 bozka</a:t>
            </a:r>
          </a:p>
          <a:p>
            <a:endParaRPr lang="es-ES" sz="900" b="1" dirty="0">
              <a:solidFill>
                <a:schemeClr val="tx1"/>
              </a:solidFill>
            </a:endParaRPr>
          </a:p>
        </p:txBody>
      </p:sp>
      <p:pic>
        <p:nvPicPr>
          <p:cNvPr id="13" name="Gráfico 7" descr="Cabeza con engranajes">
            <a:extLst>
              <a:ext uri="{FF2B5EF4-FFF2-40B4-BE49-F238E27FC236}">
                <a16:creationId xmlns:a16="http://schemas.microsoft.com/office/drawing/2014/main" id="{43E03FB2-29EA-404A-AA06-DB35A0B4B192}"/>
              </a:ext>
            </a:extLst>
          </p:cNvPr>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134388" y="1164542"/>
            <a:ext cx="330779" cy="330779"/>
          </a:xfrm>
          <a:prstGeom prst="rect">
            <a:avLst/>
          </a:prstGeom>
        </p:spPr>
      </p:pic>
      <p:pic>
        <p:nvPicPr>
          <p:cNvPr id="14" name="Gráfico 22" descr="Monedas">
            <a:extLst>
              <a:ext uri="{FF2B5EF4-FFF2-40B4-BE49-F238E27FC236}">
                <a16:creationId xmlns:a16="http://schemas.microsoft.com/office/drawing/2014/main" id="{0B24D66C-8DD9-408F-8F47-6C1A8CBCBBD2}"/>
              </a:ext>
            </a:extLst>
          </p:cNvPr>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134388" y="2654734"/>
            <a:ext cx="289214" cy="289214"/>
          </a:xfrm>
          <a:prstGeom prst="rect">
            <a:avLst/>
          </a:prstGeom>
        </p:spPr>
      </p:pic>
      <p:pic>
        <p:nvPicPr>
          <p:cNvPr id="15" name="Gráfico 36" descr="Globo de pensamiento">
            <a:extLst>
              <a:ext uri="{FF2B5EF4-FFF2-40B4-BE49-F238E27FC236}">
                <a16:creationId xmlns:a16="http://schemas.microsoft.com/office/drawing/2014/main" id="{A6347AD0-F3C6-4E8F-9CBA-3D38CEF8D6FE}"/>
              </a:ext>
            </a:extLst>
          </p:cNvPr>
          <p:cNvPicPr>
            <a:picLocks noChangeAspect="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6156320" y="3490844"/>
            <a:ext cx="286914" cy="286914"/>
          </a:xfrm>
          <a:prstGeom prst="rect">
            <a:avLst/>
          </a:prstGeom>
        </p:spPr>
      </p:pic>
      <p:pic>
        <p:nvPicPr>
          <p:cNvPr id="16" name="Picture 2" descr="Z:\ARCHIVO FOTOGRAFICO\ICONOS (Derechos - S&amp;F Comprados en Flaticons)\080-trabajo-en-equipo.png"/>
          <p:cNvPicPr>
            <a:picLocks noChangeAspect="1" noChangeArrowheads="1"/>
          </p:cNvPicPr>
          <p:nvPr/>
        </p:nvPicPr>
        <p:blipFill>
          <a:blip r:embed="rId8"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83690" y="4764028"/>
            <a:ext cx="274019" cy="2740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7" descr="Z:\ARCHIVO FOTOGRAFICO\ICONOS (Derechos - S&amp;F Comprados en Flaticons)\075-presentacion-1.png"/>
          <p:cNvPicPr>
            <a:picLocks noChangeAspect="1" noChangeArrowheads="1"/>
          </p:cNvPicPr>
          <p:nvPr/>
        </p:nvPicPr>
        <p:blipFill>
          <a:blip r:embed="rId9"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84695" y="5844621"/>
            <a:ext cx="267916" cy="26791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Z:\ARCHIVO FOTOGRAFICO\ICONOS (Derechos - S&amp;F Comprados en Flaticons)\handshake.png"/>
          <p:cNvPicPr>
            <a:picLocks noChangeAspect="1" noChangeArrowheads="1"/>
          </p:cNvPicPr>
          <p:nvPr/>
        </p:nvPicPr>
        <p:blipFill>
          <a:blip r:embed="rId10"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99552" y="1490713"/>
            <a:ext cx="305976" cy="305976"/>
          </a:xfrm>
          <a:prstGeom prst="rect">
            <a:avLst/>
          </a:prstGeom>
          <a:noFill/>
          <a:extLst>
            <a:ext uri="{909E8E84-426E-40DD-AFC4-6F175D3DCCD1}">
              <a14:hiddenFill xmlns:a14="http://schemas.microsoft.com/office/drawing/2010/main">
                <a:solidFill>
                  <a:srgbClr val="FFFFFF"/>
                </a:solidFill>
              </a14:hiddenFill>
            </a:ext>
          </a:extLst>
        </p:spPr>
      </p:pic>
      <p:pic>
        <p:nvPicPr>
          <p:cNvPr id="19" name="Gráfico 39" descr="Megáfono">
            <a:extLst>
              <a:ext uri="{FF2B5EF4-FFF2-40B4-BE49-F238E27FC236}">
                <a16:creationId xmlns:a16="http://schemas.microsoft.com/office/drawing/2014/main" id="{C6FAA5D7-DBDB-4AE0-8311-74D148874464}"/>
              </a:ext>
            </a:extLst>
          </p:cNvPr>
          <p:cNvPicPr>
            <a:picLocks noChangeAspect="1"/>
          </p:cNvPicPr>
          <p:nvPr/>
        </p:nvPicPr>
        <p:blipFill>
          <a:blip r:embed="rId11" cstate="print">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9306580" y="2070428"/>
            <a:ext cx="398948" cy="398948"/>
          </a:xfrm>
          <a:prstGeom prst="rect">
            <a:avLst/>
          </a:prstGeom>
        </p:spPr>
      </p:pic>
      <p:pic>
        <p:nvPicPr>
          <p:cNvPr id="20" name="Gráfico 41" descr="Lápiz">
            <a:extLst>
              <a:ext uri="{FF2B5EF4-FFF2-40B4-BE49-F238E27FC236}">
                <a16:creationId xmlns:a16="http://schemas.microsoft.com/office/drawing/2014/main" id="{CA090593-07A7-4ADF-A5E6-70ABF63EA518}"/>
              </a:ext>
            </a:extLst>
          </p:cNvPr>
          <p:cNvPicPr>
            <a:picLocks noChangeAspect="1"/>
          </p:cNvPicPr>
          <p:nvPr/>
        </p:nvPicPr>
        <p:blipFill>
          <a:blip r:embed="rId13" cstate="print">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9364450" y="3715641"/>
            <a:ext cx="340116" cy="340116"/>
          </a:xfrm>
          <a:prstGeom prst="rect">
            <a:avLst/>
          </a:prstGeom>
        </p:spPr>
      </p:pic>
      <p:pic>
        <p:nvPicPr>
          <p:cNvPr id="21" name="Gráfico 48" descr="Calendario">
            <a:extLst>
              <a:ext uri="{FF2B5EF4-FFF2-40B4-BE49-F238E27FC236}">
                <a16:creationId xmlns:a16="http://schemas.microsoft.com/office/drawing/2014/main" id="{693687A2-401D-4BCB-A11C-E249131664F7}"/>
              </a:ext>
            </a:extLst>
          </p:cNvPr>
          <p:cNvPicPr>
            <a:picLocks noChangeAspect="1"/>
          </p:cNvPicPr>
          <p:nvPr/>
        </p:nvPicPr>
        <p:blipFill>
          <a:blip r:embed="rId15" cstate="print">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a:off x="9360374" y="4622321"/>
            <a:ext cx="349229" cy="349229"/>
          </a:xfrm>
          <a:prstGeom prst="rect">
            <a:avLst/>
          </a:prstGeom>
        </p:spPr>
      </p:pic>
      <p:pic>
        <p:nvPicPr>
          <p:cNvPr id="22" name="Picture 4" descr="Resultado de imagen de presupuestos participativos santurtzi">
            <a:extLst>
              <a:ext uri="{FF2B5EF4-FFF2-40B4-BE49-F238E27FC236}">
                <a16:creationId xmlns:a16="http://schemas.microsoft.com/office/drawing/2014/main" id="{C15F2D77-081D-4167-9B6B-9A8A8A4A7DAA}"/>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580467" y="751799"/>
            <a:ext cx="825107" cy="562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9679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de flecha 3">
            <a:extLst>
              <a:ext uri="{FF2B5EF4-FFF2-40B4-BE49-F238E27FC236}">
                <a16:creationId xmlns:a16="http://schemas.microsoft.com/office/drawing/2014/main" id="{28ABD2CA-0BE3-48C2-B034-48C43809E1A6}"/>
              </a:ext>
            </a:extLst>
          </p:cNvPr>
          <p:cNvCxnSpPr>
            <a:cxnSpLocks/>
            <a:stCxn id="54" idx="3"/>
            <a:endCxn id="22" idx="1"/>
          </p:cNvCxnSpPr>
          <p:nvPr/>
        </p:nvCxnSpPr>
        <p:spPr>
          <a:xfrm>
            <a:off x="1488484" y="2509529"/>
            <a:ext cx="6721900" cy="36069"/>
          </a:xfrm>
          <a:prstGeom prst="straightConnector1">
            <a:avLst/>
          </a:prstGeom>
          <a:ln w="19050">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1" name="Shape 91">
            <a:extLst>
              <a:ext uri="{FF2B5EF4-FFF2-40B4-BE49-F238E27FC236}">
                <a16:creationId xmlns:a16="http://schemas.microsoft.com/office/drawing/2014/main" id="{18CF3113-1111-4C8A-8F77-A402055F6BD2}"/>
              </a:ext>
            </a:extLst>
          </p:cNvPr>
          <p:cNvSpPr txBox="1">
            <a:spLocks/>
          </p:cNvSpPr>
          <p:nvPr/>
        </p:nvSpPr>
        <p:spPr>
          <a:xfrm>
            <a:off x="416496" y="404664"/>
            <a:ext cx="8712968" cy="556179"/>
          </a:xfrm>
          <a:prstGeom prst="rect">
            <a:avLst/>
          </a:prstGeom>
        </p:spPr>
        <p:txBody>
          <a:bodyPr spcFirstLastPara="1" wrap="square" lIns="90000" tIns="46800" rIns="90000" bIns="46800" anchor="t" anchorCtr="0">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defTabSz="914400">
              <a:spcBef>
                <a:spcPts val="0"/>
              </a:spcBef>
              <a:spcAft>
                <a:spcPts val="0"/>
              </a:spcAft>
              <a:buClr>
                <a:srgbClr val="F67031"/>
              </a:buClr>
              <a:buSzPts val="3000"/>
            </a:pPr>
            <a:r>
              <a:rPr lang="eu-ES" sz="1600" b="1" dirty="0">
                <a:solidFill>
                  <a:schemeClr val="bg1">
                    <a:lumMod val="50000"/>
                  </a:schemeClr>
                </a:solidFill>
                <a:latin typeface="Arial" panose="020B0604020202020204" pitchFamily="34" charset="0"/>
                <a:ea typeface="Nunito Sans"/>
                <a:cs typeface="Arial" panose="020B0604020202020204" pitchFamily="34" charset="0"/>
                <a:sym typeface="Nunito Sans"/>
              </a:rPr>
              <a:t>3. esperientzia: Santurtzi - Tú propones, tú decides </a:t>
            </a:r>
          </a:p>
          <a:p>
            <a:pPr algn="l" defTabSz="914400">
              <a:spcBef>
                <a:spcPts val="0"/>
              </a:spcBef>
              <a:spcAft>
                <a:spcPts val="0"/>
              </a:spcAft>
              <a:buClr>
                <a:srgbClr val="F67031"/>
              </a:buClr>
              <a:buSzPts val="3000"/>
            </a:pPr>
            <a:r>
              <a:rPr lang="eu-ES" sz="1400" dirty="0">
                <a:solidFill>
                  <a:schemeClr val="accent6">
                    <a:lumMod val="75000"/>
                  </a:schemeClr>
                </a:solidFill>
                <a:latin typeface="Arial" panose="020B0604020202020204" pitchFamily="34" charset="0"/>
                <a:ea typeface="Nunito Sans"/>
                <a:cs typeface="Arial" panose="020B0604020202020204" pitchFamily="34" charset="0"/>
                <a:sym typeface="Nunito Sans"/>
              </a:rPr>
              <a:t>PROZESUAREN FLUXUGRAMA</a:t>
            </a:r>
          </a:p>
        </p:txBody>
      </p:sp>
      <p:sp>
        <p:nvSpPr>
          <p:cNvPr id="54" name="Rectángulo 53">
            <a:extLst>
              <a:ext uri="{FF2B5EF4-FFF2-40B4-BE49-F238E27FC236}">
                <a16:creationId xmlns:a16="http://schemas.microsoft.com/office/drawing/2014/main" id="{E04A7E1F-4A40-417E-970A-272D4800C572}"/>
              </a:ext>
            </a:extLst>
          </p:cNvPr>
          <p:cNvSpPr/>
          <p:nvPr/>
        </p:nvSpPr>
        <p:spPr>
          <a:xfrm>
            <a:off x="408484" y="1789529"/>
            <a:ext cx="1080000" cy="1440000"/>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u-ES" sz="1000" dirty="0">
                <a:solidFill>
                  <a:schemeClr val="bg1"/>
                </a:solidFill>
              </a:rPr>
              <a:t>Herritarren proposamena</a:t>
            </a:r>
          </a:p>
        </p:txBody>
      </p:sp>
      <p:sp>
        <p:nvSpPr>
          <p:cNvPr id="56" name="Rectángulo 55">
            <a:extLst>
              <a:ext uri="{FF2B5EF4-FFF2-40B4-BE49-F238E27FC236}">
                <a16:creationId xmlns:a16="http://schemas.microsoft.com/office/drawing/2014/main" id="{D9AAAA38-7175-423A-B388-073B2EFD33E7}"/>
              </a:ext>
            </a:extLst>
          </p:cNvPr>
          <p:cNvSpPr/>
          <p:nvPr/>
        </p:nvSpPr>
        <p:spPr>
          <a:xfrm>
            <a:off x="4520952" y="1845690"/>
            <a:ext cx="1080000" cy="1440000"/>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u-ES" sz="1000" dirty="0">
                <a:solidFill>
                  <a:schemeClr val="bg1"/>
                </a:solidFill>
              </a:rPr>
              <a:t>Iragazketa teknikoa</a:t>
            </a:r>
          </a:p>
        </p:txBody>
      </p:sp>
      <p:pic>
        <p:nvPicPr>
          <p:cNvPr id="1026" name="Picture 2">
            <a:extLst>
              <a:ext uri="{FF2B5EF4-FFF2-40B4-BE49-F238E27FC236}">
                <a16:creationId xmlns:a16="http://schemas.microsoft.com/office/drawing/2014/main" id="{9F2C6E26-F858-4E7A-8044-BA22777F65F5}"/>
              </a:ext>
            </a:extLst>
          </p:cNvPr>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8484" y="6364932"/>
            <a:ext cx="448444" cy="448444"/>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929B038D-6055-4E2F-823E-E9C86897048C}"/>
              </a:ext>
            </a:extLst>
          </p:cNvPr>
          <p:cNvSpPr/>
          <p:nvPr/>
        </p:nvSpPr>
        <p:spPr>
          <a:xfrm>
            <a:off x="856928" y="6525344"/>
            <a:ext cx="1144737" cy="215444"/>
          </a:xfrm>
          <a:prstGeom prst="rect">
            <a:avLst/>
          </a:prstGeom>
        </p:spPr>
        <p:txBody>
          <a:bodyPr wrap="none">
            <a:spAutoFit/>
          </a:bodyPr>
          <a:lstStyle/>
          <a:p>
            <a:r>
              <a:rPr lang="eu-ES" sz="800" dirty="0">
                <a:solidFill>
                  <a:schemeClr val="tx1"/>
                </a:solidFill>
              </a:rPr>
              <a:t>Herritarren rol aktiboa</a:t>
            </a:r>
          </a:p>
        </p:txBody>
      </p:sp>
      <p:pic>
        <p:nvPicPr>
          <p:cNvPr id="18" name="Picture 2">
            <a:extLst>
              <a:ext uri="{FF2B5EF4-FFF2-40B4-BE49-F238E27FC236}">
                <a16:creationId xmlns:a16="http://schemas.microsoft.com/office/drawing/2014/main" id="{2B27CBE4-BD23-483B-9980-81DC15DE3877}"/>
              </a:ext>
            </a:extLst>
          </p:cNvPr>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4262" y="1377154"/>
            <a:ext cx="448444" cy="44844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15275436-B920-411E-A21C-1A80AEDDD8A0}"/>
              </a:ext>
            </a:extLst>
          </p:cNvPr>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520381" y="1381542"/>
            <a:ext cx="448444" cy="448444"/>
          </a:xfrm>
          <a:prstGeom prst="rect">
            <a:avLst/>
          </a:prstGeom>
          <a:noFill/>
          <a:extLst>
            <a:ext uri="{909E8E84-426E-40DD-AFC4-6F175D3DCCD1}">
              <a14:hiddenFill xmlns:a14="http://schemas.microsoft.com/office/drawing/2010/main">
                <a:solidFill>
                  <a:srgbClr val="FFFFFF"/>
                </a:solidFill>
              </a14:hiddenFill>
            </a:ext>
          </a:extLst>
        </p:spPr>
      </p:pic>
      <p:sp>
        <p:nvSpPr>
          <p:cNvPr id="22" name="Rectángulo 67">
            <a:extLst>
              <a:ext uri="{FF2B5EF4-FFF2-40B4-BE49-F238E27FC236}">
                <a16:creationId xmlns:a16="http://schemas.microsoft.com/office/drawing/2014/main" id="{A51726E8-36B8-4D8D-8B97-EF12FF736584}"/>
              </a:ext>
            </a:extLst>
          </p:cNvPr>
          <p:cNvSpPr/>
          <p:nvPr/>
        </p:nvSpPr>
        <p:spPr>
          <a:xfrm>
            <a:off x="8210384" y="1825598"/>
            <a:ext cx="1080000" cy="1440000"/>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u-ES" sz="1000" dirty="0">
                <a:solidFill>
                  <a:schemeClr val="bg1"/>
                </a:solidFill>
              </a:rPr>
              <a:t>Bozketa</a:t>
            </a:r>
          </a:p>
        </p:txBody>
      </p:sp>
      <p:sp>
        <p:nvSpPr>
          <p:cNvPr id="7" name="6 Rectángulo"/>
          <p:cNvSpPr/>
          <p:nvPr/>
        </p:nvSpPr>
        <p:spPr>
          <a:xfrm>
            <a:off x="408484" y="3389901"/>
            <a:ext cx="1332088" cy="1000274"/>
          </a:xfrm>
          <a:prstGeom prst="rect">
            <a:avLst/>
          </a:prstGeom>
        </p:spPr>
        <p:txBody>
          <a:bodyPr wrap="square">
            <a:spAutoFit/>
          </a:bodyPr>
          <a:lstStyle/>
          <a:p>
            <a:pPr>
              <a:spcAft>
                <a:spcPts val="300"/>
              </a:spcAft>
            </a:pPr>
            <a:r>
              <a:rPr lang="eu-ES" sz="900" dirty="0">
                <a:solidFill>
                  <a:schemeClr val="tx1"/>
                </a:solidFill>
              </a:rPr>
              <a:t>Honakoa eskatzen da:</a:t>
            </a:r>
          </a:p>
          <a:p>
            <a:pPr marL="144000" indent="-144000">
              <a:spcAft>
                <a:spcPts val="300"/>
              </a:spcAft>
              <a:buFont typeface="Wingdings" panose="05000000000000000000" pitchFamily="2" charset="2"/>
              <a:buChar char="q"/>
            </a:pPr>
            <a:r>
              <a:rPr lang="eu-ES" sz="900" dirty="0">
                <a:solidFill>
                  <a:schemeClr val="tx1"/>
                </a:solidFill>
              </a:rPr>
              <a:t>Izenburua eta laburpena </a:t>
            </a:r>
          </a:p>
          <a:p>
            <a:pPr marL="144000" indent="-144000">
              <a:buFont typeface="Wingdings" panose="05000000000000000000" pitchFamily="2" charset="2"/>
              <a:buChar char="q"/>
            </a:pPr>
            <a:r>
              <a:rPr lang="eu-ES" sz="900" dirty="0">
                <a:solidFill>
                  <a:schemeClr val="tx1"/>
                </a:solidFill>
              </a:rPr>
              <a:t>Gutxi gorabeherako kostua (jakinez gero)</a:t>
            </a:r>
          </a:p>
        </p:txBody>
      </p:sp>
      <p:sp>
        <p:nvSpPr>
          <p:cNvPr id="8" name="7 Rectángulo"/>
          <p:cNvSpPr/>
          <p:nvPr/>
        </p:nvSpPr>
        <p:spPr>
          <a:xfrm>
            <a:off x="2144688" y="2145634"/>
            <a:ext cx="1674368" cy="507831"/>
          </a:xfrm>
          <a:prstGeom prst="rect">
            <a:avLst/>
          </a:prstGeom>
          <a:solidFill>
            <a:schemeClr val="bg1"/>
          </a:solidFill>
        </p:spPr>
        <p:txBody>
          <a:bodyPr wrap="square">
            <a:spAutoFit/>
          </a:bodyPr>
          <a:lstStyle/>
          <a:p>
            <a:pPr algn="ctr"/>
            <a:r>
              <a:rPr lang="eu-ES" sz="900" i="1" dirty="0">
                <a:solidFill>
                  <a:schemeClr val="tx1"/>
                </a:solidFill>
              </a:rPr>
              <a:t>Eduki baztergarria</a:t>
            </a:r>
          </a:p>
          <a:p>
            <a:pPr algn="ctr"/>
            <a:r>
              <a:rPr lang="eu-ES" sz="900" i="1" dirty="0">
                <a:solidFill>
                  <a:schemeClr val="tx1"/>
                </a:solidFill>
              </a:rPr>
              <a:t>duten proposamenak kanporatu</a:t>
            </a:r>
          </a:p>
        </p:txBody>
      </p:sp>
      <p:sp>
        <p:nvSpPr>
          <p:cNvPr id="9" name="8 Rectángulo"/>
          <p:cNvSpPr/>
          <p:nvPr/>
        </p:nvSpPr>
        <p:spPr>
          <a:xfrm>
            <a:off x="2144687" y="2725473"/>
            <a:ext cx="1674369" cy="369332"/>
          </a:xfrm>
          <a:prstGeom prst="rect">
            <a:avLst/>
          </a:prstGeom>
          <a:solidFill>
            <a:schemeClr val="bg1"/>
          </a:solidFill>
        </p:spPr>
        <p:txBody>
          <a:bodyPr wrap="square">
            <a:spAutoFit/>
          </a:bodyPr>
          <a:lstStyle/>
          <a:p>
            <a:pPr algn="ctr"/>
            <a:r>
              <a:rPr lang="eu-ES" sz="900" i="1" dirty="0">
                <a:solidFill>
                  <a:schemeClr val="tx1"/>
                </a:solidFill>
              </a:rPr>
              <a:t>Jasotako proposamen guztiak argitaratu</a:t>
            </a:r>
          </a:p>
        </p:txBody>
      </p:sp>
      <p:sp>
        <p:nvSpPr>
          <p:cNvPr id="12" name="11 Rectángulo"/>
          <p:cNvSpPr/>
          <p:nvPr/>
        </p:nvSpPr>
        <p:spPr>
          <a:xfrm>
            <a:off x="4346118" y="3375396"/>
            <a:ext cx="1429668" cy="1277273"/>
          </a:xfrm>
          <a:prstGeom prst="rect">
            <a:avLst/>
          </a:prstGeom>
        </p:spPr>
        <p:txBody>
          <a:bodyPr wrap="square">
            <a:spAutoFit/>
          </a:bodyPr>
          <a:lstStyle/>
          <a:p>
            <a:pPr marL="144000" indent="-144000">
              <a:spcAft>
                <a:spcPts val="300"/>
              </a:spcAft>
              <a:buFont typeface="Wingdings" panose="05000000000000000000" pitchFamily="2" charset="2"/>
              <a:buChar char="q"/>
            </a:pPr>
            <a:r>
              <a:rPr lang="eu-ES" sz="900" dirty="0">
                <a:solidFill>
                  <a:schemeClr val="tx1"/>
                </a:solidFill>
              </a:rPr>
              <a:t>Bideragarritasun juridikoaren analisia</a:t>
            </a:r>
          </a:p>
          <a:p>
            <a:pPr marL="144000" indent="-144000">
              <a:spcAft>
                <a:spcPts val="300"/>
              </a:spcAft>
              <a:buFont typeface="Wingdings" panose="05000000000000000000" pitchFamily="2" charset="2"/>
              <a:buChar char="q"/>
            </a:pPr>
            <a:r>
              <a:rPr lang="eu-ES" sz="900" dirty="0">
                <a:solidFill>
                  <a:schemeClr val="tx1"/>
                </a:solidFill>
              </a:rPr>
              <a:t>Bideragarritasun teknikoaren analisia</a:t>
            </a:r>
          </a:p>
          <a:p>
            <a:pPr marL="144000" indent="-144000">
              <a:spcAft>
                <a:spcPts val="300"/>
              </a:spcAft>
              <a:buFont typeface="Wingdings" panose="05000000000000000000" pitchFamily="2" charset="2"/>
              <a:buChar char="q"/>
            </a:pPr>
            <a:r>
              <a:rPr lang="eu-ES" sz="900" dirty="0">
                <a:solidFill>
                  <a:schemeClr val="tx1"/>
                </a:solidFill>
              </a:rPr>
              <a:t>Balioeste ekonomikoa (gehienez 250.000 euro proposamen bakoitzeko)</a:t>
            </a:r>
          </a:p>
        </p:txBody>
      </p:sp>
      <p:sp>
        <p:nvSpPr>
          <p:cNvPr id="13" name="12 Rectángulo"/>
          <p:cNvSpPr/>
          <p:nvPr/>
        </p:nvSpPr>
        <p:spPr>
          <a:xfrm>
            <a:off x="7833320" y="3370634"/>
            <a:ext cx="1944216" cy="3154710"/>
          </a:xfrm>
          <a:prstGeom prst="rect">
            <a:avLst/>
          </a:prstGeom>
        </p:spPr>
        <p:txBody>
          <a:bodyPr wrap="square">
            <a:spAutoFit/>
          </a:bodyPr>
          <a:lstStyle/>
          <a:p>
            <a:pPr>
              <a:spcAft>
                <a:spcPts val="300"/>
              </a:spcAft>
            </a:pPr>
            <a:r>
              <a:rPr lang="eu-ES" sz="900" dirty="0">
                <a:solidFill>
                  <a:schemeClr val="tx1"/>
                </a:solidFill>
              </a:rPr>
              <a:t>4 kategorien bozketa: </a:t>
            </a:r>
          </a:p>
          <a:p>
            <a:pPr marL="171450" indent="-171450">
              <a:spcAft>
                <a:spcPts val="300"/>
              </a:spcAft>
              <a:buFont typeface="Arial" panose="020B0604020202020204" pitchFamily="34" charset="0"/>
              <a:buChar char="•"/>
            </a:pPr>
            <a:r>
              <a:rPr lang="eu-ES" sz="900" dirty="0">
                <a:solidFill>
                  <a:schemeClr val="tx1"/>
                </a:solidFill>
              </a:rPr>
              <a:t>Proiektu handiak (150.000 eta 250.000€ bitartekoa): herritarrek proiektu 1 aukeratu behar dute kategoria honetako ekintzen artetik</a:t>
            </a:r>
          </a:p>
          <a:p>
            <a:pPr marL="171450" indent="-171450">
              <a:spcAft>
                <a:spcPts val="300"/>
              </a:spcAft>
              <a:buFont typeface="Arial" panose="020B0604020202020204" pitchFamily="34" charset="0"/>
              <a:buChar char="•"/>
            </a:pPr>
            <a:r>
              <a:rPr lang="eu-ES" sz="900" dirty="0">
                <a:solidFill>
                  <a:schemeClr val="tx1"/>
                </a:solidFill>
              </a:rPr>
              <a:t>Tarteko proiektuak (100.000 eta 150.000€ bitartekoa): herritarrek proiektu 1 aukeratu behar dute kategoria honetako ekintzen artetik</a:t>
            </a:r>
          </a:p>
          <a:p>
            <a:pPr marL="171450" indent="-171450">
              <a:spcAft>
                <a:spcPts val="300"/>
              </a:spcAft>
              <a:buFont typeface="Arial" panose="020B0604020202020204" pitchFamily="34" charset="0"/>
              <a:buChar char="•"/>
            </a:pPr>
            <a:r>
              <a:rPr lang="eu-ES" sz="900" dirty="0">
                <a:solidFill>
                  <a:schemeClr val="tx1"/>
                </a:solidFill>
              </a:rPr>
              <a:t>Proiektu txikiak (50.000 eta 100.000€ bitartekoa): herritarrek 2 proiektu aukeratu behar dituzte kategoria honetako ekintzen artetik</a:t>
            </a:r>
          </a:p>
          <a:p>
            <a:pPr marL="171450" indent="-171450">
              <a:buFont typeface="Arial" panose="020B0604020202020204" pitchFamily="34" charset="0"/>
              <a:buChar char="•"/>
            </a:pPr>
            <a:r>
              <a:rPr lang="eu-ES" sz="900" dirty="0">
                <a:solidFill>
                  <a:schemeClr val="tx1"/>
                </a:solidFill>
              </a:rPr>
              <a:t>Hobekuntzak eta egokitzapenak (1 eta 50.000€ bitartekoa): herritarrek 3 proiektu  aukeratu behar dituzte kategoria honetako ekintzen artetik</a:t>
            </a:r>
          </a:p>
        </p:txBody>
      </p:sp>
      <p:sp>
        <p:nvSpPr>
          <p:cNvPr id="16" name="15 Rectángulo"/>
          <p:cNvSpPr/>
          <p:nvPr/>
        </p:nvSpPr>
        <p:spPr>
          <a:xfrm>
            <a:off x="6157533" y="1942443"/>
            <a:ext cx="1566583" cy="230832"/>
          </a:xfrm>
          <a:prstGeom prst="rect">
            <a:avLst/>
          </a:prstGeom>
        </p:spPr>
        <p:txBody>
          <a:bodyPr wrap="none">
            <a:spAutoFit/>
          </a:bodyPr>
          <a:lstStyle/>
          <a:p>
            <a:pPr algn="ctr"/>
            <a:r>
              <a:rPr lang="eu-ES" sz="900" i="1" dirty="0">
                <a:solidFill>
                  <a:schemeClr val="tx1"/>
                </a:solidFill>
              </a:rPr>
              <a:t>Proiektu bideragarri guztiak</a:t>
            </a:r>
          </a:p>
        </p:txBody>
      </p:sp>
      <p:sp>
        <p:nvSpPr>
          <p:cNvPr id="17" name="16 Rectángulo"/>
          <p:cNvSpPr/>
          <p:nvPr/>
        </p:nvSpPr>
        <p:spPr>
          <a:xfrm>
            <a:off x="6176437" y="2323436"/>
            <a:ext cx="1478305" cy="507831"/>
          </a:xfrm>
          <a:prstGeom prst="rect">
            <a:avLst/>
          </a:prstGeom>
          <a:solidFill>
            <a:schemeClr val="bg1"/>
          </a:solidFill>
        </p:spPr>
        <p:txBody>
          <a:bodyPr wrap="square">
            <a:spAutoFit/>
          </a:bodyPr>
          <a:lstStyle/>
          <a:p>
            <a:pPr algn="ctr"/>
            <a:r>
              <a:rPr lang="eu-ES" sz="900" i="1" dirty="0">
                <a:solidFill>
                  <a:schemeClr val="tx1"/>
                </a:solidFill>
              </a:rPr>
              <a:t>Proposamen bideragarri guztiak </a:t>
            </a:r>
          </a:p>
          <a:p>
            <a:pPr algn="ctr"/>
            <a:r>
              <a:rPr lang="eu-ES" sz="900" i="1" dirty="0">
                <a:solidFill>
                  <a:schemeClr val="tx1"/>
                </a:solidFill>
              </a:rPr>
              <a:t>argitaratu</a:t>
            </a:r>
          </a:p>
        </p:txBody>
      </p:sp>
      <p:sp>
        <p:nvSpPr>
          <p:cNvPr id="19" name="18 Rectángulo"/>
          <p:cNvSpPr/>
          <p:nvPr/>
        </p:nvSpPr>
        <p:spPr>
          <a:xfrm>
            <a:off x="6176437" y="2863972"/>
            <a:ext cx="1478305" cy="646331"/>
          </a:xfrm>
          <a:prstGeom prst="rect">
            <a:avLst/>
          </a:prstGeom>
        </p:spPr>
        <p:txBody>
          <a:bodyPr wrap="square">
            <a:spAutoFit/>
          </a:bodyPr>
          <a:lstStyle/>
          <a:p>
            <a:pPr algn="ctr"/>
            <a:r>
              <a:rPr lang="eu-ES" sz="900" i="1" dirty="0">
                <a:solidFill>
                  <a:schemeClr val="tx1"/>
                </a:solidFill>
              </a:rPr>
              <a:t>Erakusketa publikoa </a:t>
            </a:r>
          </a:p>
          <a:p>
            <a:pPr algn="ctr"/>
            <a:r>
              <a:rPr lang="eu-ES" sz="900" i="1" dirty="0">
                <a:solidFill>
                  <a:schemeClr val="tx1"/>
                </a:solidFill>
              </a:rPr>
              <a:t>alegazioak aurkezteko (azalpen gehiago eskatu ahal izango dira)</a:t>
            </a:r>
          </a:p>
        </p:txBody>
      </p:sp>
      <p:sp>
        <p:nvSpPr>
          <p:cNvPr id="23" name="22 Rectángulo"/>
          <p:cNvSpPr/>
          <p:nvPr/>
        </p:nvSpPr>
        <p:spPr>
          <a:xfrm>
            <a:off x="6241406" y="3625863"/>
            <a:ext cx="1413336" cy="507831"/>
          </a:xfrm>
          <a:prstGeom prst="rect">
            <a:avLst/>
          </a:prstGeom>
        </p:spPr>
        <p:txBody>
          <a:bodyPr wrap="square">
            <a:spAutoFit/>
          </a:bodyPr>
          <a:lstStyle/>
          <a:p>
            <a:pPr algn="ctr"/>
            <a:r>
              <a:rPr lang="eu-ES" sz="900" i="1" dirty="0">
                <a:solidFill>
                  <a:schemeClr val="tx1"/>
                </a:solidFill>
              </a:rPr>
              <a:t>Proposamen bideragarri </a:t>
            </a:r>
          </a:p>
          <a:p>
            <a:pPr algn="ctr"/>
            <a:r>
              <a:rPr lang="eu-ES" sz="900" i="1" dirty="0">
                <a:solidFill>
                  <a:schemeClr val="tx1"/>
                </a:solidFill>
              </a:rPr>
              <a:t>guztiak </a:t>
            </a:r>
          </a:p>
          <a:p>
            <a:pPr algn="ctr"/>
            <a:r>
              <a:rPr lang="eu-ES" sz="900" i="1" dirty="0">
                <a:solidFill>
                  <a:schemeClr val="tx1"/>
                </a:solidFill>
              </a:rPr>
              <a:t>behin betiko argitaratu</a:t>
            </a:r>
          </a:p>
        </p:txBody>
      </p:sp>
      <p:pic>
        <p:nvPicPr>
          <p:cNvPr id="24" name="Picture 4" descr="Resultado de imagen de presupuestos participativos santurtzi">
            <a:extLst>
              <a:ext uri="{FF2B5EF4-FFF2-40B4-BE49-F238E27FC236}">
                <a16:creationId xmlns:a16="http://schemas.microsoft.com/office/drawing/2014/main" id="{9E15A4B9-5ECD-493B-8D45-1F1AB6B860E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80467" y="751799"/>
            <a:ext cx="825107" cy="562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4685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91">
            <a:extLst>
              <a:ext uri="{FF2B5EF4-FFF2-40B4-BE49-F238E27FC236}">
                <a16:creationId xmlns:a16="http://schemas.microsoft.com/office/drawing/2014/main" id="{5A10556C-B92B-4564-8FA7-AE63D6ED622B}"/>
              </a:ext>
            </a:extLst>
          </p:cNvPr>
          <p:cNvSpPr txBox="1">
            <a:spLocks/>
          </p:cNvSpPr>
          <p:nvPr/>
        </p:nvSpPr>
        <p:spPr>
          <a:xfrm>
            <a:off x="560512" y="476672"/>
            <a:ext cx="8712968" cy="556179"/>
          </a:xfrm>
          <a:prstGeom prst="rect">
            <a:avLst/>
          </a:prstGeom>
        </p:spPr>
        <p:txBody>
          <a:bodyPr spcFirstLastPara="1" wrap="square" lIns="90000" tIns="46800" rIns="90000" bIns="46800" anchor="t" anchorCtr="0">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defTabSz="914400">
              <a:spcBef>
                <a:spcPts val="0"/>
              </a:spcBef>
              <a:spcAft>
                <a:spcPts val="0"/>
              </a:spcAft>
              <a:buClr>
                <a:srgbClr val="F67031"/>
              </a:buClr>
              <a:buSzPts val="3000"/>
            </a:pPr>
            <a:r>
              <a:rPr lang="eu-ES" sz="1600" b="1" dirty="0">
                <a:solidFill>
                  <a:schemeClr val="bg1">
                    <a:lumMod val="50000"/>
                  </a:schemeClr>
                </a:solidFill>
                <a:latin typeface="Arial" panose="020B0604020202020204" pitchFamily="34" charset="0"/>
                <a:ea typeface="Nunito Sans"/>
                <a:cs typeface="Arial" panose="020B0604020202020204" pitchFamily="34" charset="0"/>
                <a:sym typeface="Nunito Sans"/>
              </a:rPr>
              <a:t>4. esperientzia: Oñati - Dabilen </a:t>
            </a:r>
            <a:r>
              <a:rPr lang="eu-ES" sz="1600" b="1" dirty="0">
                <a:solidFill>
                  <a:schemeClr val="bg1">
                    <a:lumMod val="50000"/>
                  </a:schemeClr>
                </a:solidFill>
                <a:latin typeface="Arial" panose="020B0604020202020204" pitchFamily="34" charset="0"/>
                <a:cs typeface="Arial" panose="020B0604020202020204" pitchFamily="34" charset="0"/>
                <a:sym typeface="Nunito Sans"/>
              </a:rPr>
              <a:t>herria, Partaidetzazko Aurrekontuak</a:t>
            </a:r>
          </a:p>
          <a:p>
            <a:pPr algn="l" defTabSz="914400">
              <a:spcBef>
                <a:spcPts val="0"/>
              </a:spcBef>
              <a:spcAft>
                <a:spcPts val="0"/>
              </a:spcAft>
              <a:buClr>
                <a:srgbClr val="F67031"/>
              </a:buClr>
              <a:buSzPts val="3000"/>
            </a:pPr>
            <a:r>
              <a:rPr lang="eu-ES" sz="1400" dirty="0">
                <a:solidFill>
                  <a:schemeClr val="accent6">
                    <a:lumMod val="75000"/>
                  </a:schemeClr>
                </a:solidFill>
                <a:latin typeface="Arial" panose="020B0604020202020204" pitchFamily="34" charset="0"/>
                <a:ea typeface="Nunito Sans"/>
                <a:cs typeface="Arial" panose="020B0604020202020204" pitchFamily="34" charset="0"/>
                <a:sym typeface="Nunito Sans"/>
              </a:rPr>
              <a:t>DESKRIBAPEN OROKORRA ETA EZAUGARRI BEREIZLEAK  </a:t>
            </a:r>
          </a:p>
        </p:txBody>
      </p:sp>
      <p:sp>
        <p:nvSpPr>
          <p:cNvPr id="4" name="Rectángulo 3">
            <a:extLst>
              <a:ext uri="{FF2B5EF4-FFF2-40B4-BE49-F238E27FC236}">
                <a16:creationId xmlns:a16="http://schemas.microsoft.com/office/drawing/2014/main" id="{CC5AB688-2436-4C88-83FC-CF8A341E1EBE}"/>
              </a:ext>
            </a:extLst>
          </p:cNvPr>
          <p:cNvSpPr/>
          <p:nvPr/>
        </p:nvSpPr>
        <p:spPr>
          <a:xfrm>
            <a:off x="560512" y="1177081"/>
            <a:ext cx="8928992" cy="5632311"/>
          </a:xfrm>
          <a:prstGeom prst="rect">
            <a:avLst/>
          </a:prstGeom>
          <a:noFill/>
        </p:spPr>
        <p:txBody>
          <a:bodyPr wrap="square">
            <a:spAutoFit/>
          </a:bodyPr>
          <a:lstStyle/>
          <a:p>
            <a:pPr lvl="0" algn="just"/>
            <a:r>
              <a:rPr lang="eu-ES" sz="1000" dirty="0">
                <a:solidFill>
                  <a:schemeClr val="tx1"/>
                </a:solidFill>
              </a:rPr>
              <a:t>Oñatiko Udalak 2011tik ari da partaidetzazko aurrekontuen arloan lanean, modu progresiboan eta hainbat eredurekin. Egungo eredua, baina, edizio bakarrean landu da, bi urteko eperako. Hau da, 2018an gauzatu zen egitasmoa, 2019-2020 ekitaldietako udal aurrekontuetan txertatzeko proiektuak aukeratzeko. 2020 urtean edizio berriari ekin zaio, hau ere bi urteko begiradarekin. </a:t>
            </a:r>
          </a:p>
          <a:p>
            <a:pPr lvl="0" algn="just"/>
            <a:endParaRPr lang="eu-ES" sz="1000" dirty="0">
              <a:solidFill>
                <a:schemeClr val="tx1"/>
              </a:solidFill>
            </a:endParaRPr>
          </a:p>
          <a:p>
            <a:pPr lvl="0" algn="just">
              <a:spcAft>
                <a:spcPts val="600"/>
              </a:spcAft>
            </a:pPr>
            <a:r>
              <a:rPr lang="eu-ES" sz="1000" dirty="0">
                <a:solidFill>
                  <a:schemeClr val="tx1"/>
                </a:solidFill>
              </a:rPr>
              <a:t>Oñatiko Udalaren prozesuaren ezaugarri aipagarriena da  </a:t>
            </a:r>
            <a:r>
              <a:rPr lang="eu-ES" sz="1000" b="1" dirty="0">
                <a:solidFill>
                  <a:schemeClr val="accent1">
                    <a:lumMod val="75000"/>
                  </a:schemeClr>
                </a:solidFill>
              </a:rPr>
              <a:t>herritarrek 4 unetan parte har dezaketela </a:t>
            </a:r>
            <a:r>
              <a:rPr lang="eu-ES" sz="1000" dirty="0">
                <a:solidFill>
                  <a:schemeClr val="tx1"/>
                </a:solidFill>
              </a:rPr>
              <a:t>(proposamenak egitean, lehentasun irizpideak zehaztean, lehentasunak ezartzean eta botoa ematean). </a:t>
            </a:r>
          </a:p>
          <a:p>
            <a:pPr marL="171450" indent="-171450" algn="just">
              <a:spcAft>
                <a:spcPts val="600"/>
              </a:spcAft>
              <a:buFont typeface="Wingdings" panose="05000000000000000000" pitchFamily="2" charset="2"/>
              <a:buChar char="ü"/>
            </a:pPr>
            <a:r>
              <a:rPr lang="eu-ES" sz="1000" dirty="0">
                <a:solidFill>
                  <a:schemeClr val="tx1"/>
                </a:solidFill>
              </a:rPr>
              <a:t>Egitasmoak</a:t>
            </a:r>
            <a:r>
              <a:rPr lang="eu-ES" sz="1000" b="1" dirty="0">
                <a:solidFill>
                  <a:schemeClr val="tx1"/>
                </a:solidFill>
              </a:rPr>
              <a:t> </a:t>
            </a:r>
            <a:r>
              <a:rPr lang="eu-ES" sz="1000" b="1" dirty="0">
                <a:solidFill>
                  <a:schemeClr val="accent1">
                    <a:lumMod val="75000"/>
                  </a:schemeClr>
                </a:solidFill>
              </a:rPr>
              <a:t>udalbatza osatzen duten bi alderdi politikoen  oniritzia du</a:t>
            </a:r>
            <a:r>
              <a:rPr lang="eu-ES" sz="1000" b="1" dirty="0">
                <a:solidFill>
                  <a:schemeClr val="tx1"/>
                </a:solidFill>
              </a:rPr>
              <a:t>. </a:t>
            </a:r>
            <a:r>
              <a:rPr lang="eu-ES" sz="1000" dirty="0">
                <a:solidFill>
                  <a:schemeClr val="tx1"/>
                </a:solidFill>
              </a:rPr>
              <a:t>Oinarri metodologikoen gaineko adostasunak berariazko akordioen bidez formalizatzen dira. Mahai politikoa eratzen da prozesuaren jarraipenerako.</a:t>
            </a:r>
          </a:p>
          <a:p>
            <a:pPr marL="171450" indent="-171450" algn="just">
              <a:spcAft>
                <a:spcPts val="600"/>
              </a:spcAft>
              <a:buFont typeface="Wingdings" panose="05000000000000000000" pitchFamily="2" charset="2"/>
              <a:buChar char="ü"/>
            </a:pPr>
            <a:r>
              <a:rPr lang="eu-ES" sz="1000" dirty="0">
                <a:solidFill>
                  <a:schemeClr val="tx1"/>
                </a:solidFill>
              </a:rPr>
              <a:t>Egitasmoaren jarraipenerako eta kontrol sozialerako ausaz aukeratutako herritarrekin osatutako </a:t>
            </a:r>
            <a:r>
              <a:rPr lang="eu-ES" sz="1000" b="1" dirty="0">
                <a:solidFill>
                  <a:schemeClr val="accent1">
                    <a:lumMod val="75000"/>
                  </a:schemeClr>
                </a:solidFill>
              </a:rPr>
              <a:t>Berme Taldea </a:t>
            </a:r>
            <a:r>
              <a:rPr lang="eu-ES" sz="1000" dirty="0">
                <a:solidFill>
                  <a:schemeClr val="tx1"/>
                </a:solidFill>
              </a:rPr>
              <a:t>dago.</a:t>
            </a:r>
          </a:p>
          <a:p>
            <a:pPr marL="171450" indent="-171450" algn="just">
              <a:spcAft>
                <a:spcPts val="600"/>
              </a:spcAft>
              <a:buFont typeface="Wingdings" panose="05000000000000000000" pitchFamily="2" charset="2"/>
              <a:buChar char="ü"/>
            </a:pPr>
            <a:r>
              <a:rPr lang="eu-ES" sz="1000" dirty="0">
                <a:solidFill>
                  <a:schemeClr val="tx1"/>
                </a:solidFill>
              </a:rPr>
              <a:t>Prozesua aurretiazko</a:t>
            </a:r>
            <a:r>
              <a:rPr lang="eu-ES" sz="1000" b="1" dirty="0">
                <a:solidFill>
                  <a:schemeClr val="tx1"/>
                </a:solidFill>
              </a:rPr>
              <a:t> </a:t>
            </a:r>
            <a:r>
              <a:rPr lang="eu-ES" sz="1000" b="1" dirty="0">
                <a:solidFill>
                  <a:schemeClr val="accent1">
                    <a:lumMod val="75000"/>
                  </a:schemeClr>
                </a:solidFill>
              </a:rPr>
              <a:t>informazio eta prestakuntza neurriekin</a:t>
            </a:r>
            <a:r>
              <a:rPr lang="eu-ES" sz="1000" b="1" dirty="0">
                <a:solidFill>
                  <a:schemeClr val="tx1"/>
                </a:solidFill>
              </a:rPr>
              <a:t> </a:t>
            </a:r>
            <a:r>
              <a:rPr lang="eu-ES" sz="1000" dirty="0">
                <a:solidFill>
                  <a:schemeClr val="tx1"/>
                </a:solidFill>
              </a:rPr>
              <a:t>hasten da, udal ogasun sailarekin koordinazioan. Udal aurrekontuak zer diren eta edizio urteko aurreikuspenak zeintzuk diren ezagutzera emateaz gain, ikastetxeekin lanketa berezia egiten da, udal dinamiketara gerturatu eta aurrekontuen zikloa azaltzeko.</a:t>
            </a:r>
          </a:p>
          <a:p>
            <a:pPr marL="171450" indent="-171450" algn="just">
              <a:spcAft>
                <a:spcPts val="600"/>
              </a:spcAft>
              <a:buFont typeface="Wingdings" panose="05000000000000000000" pitchFamily="2" charset="2"/>
              <a:buChar char="ü"/>
            </a:pPr>
            <a:r>
              <a:rPr lang="eu-ES" sz="1000" b="1" dirty="0">
                <a:solidFill>
                  <a:schemeClr val="accent1">
                    <a:lumMod val="75000"/>
                  </a:schemeClr>
                </a:solidFill>
              </a:rPr>
              <a:t>Proposamenak edonork egin ditzake</a:t>
            </a:r>
            <a:r>
              <a:rPr lang="eu-ES" sz="1000" dirty="0">
                <a:solidFill>
                  <a:schemeClr val="tx1"/>
                </a:solidFill>
              </a:rPr>
              <a:t>, adina edota erroldatuta egotea ez dira eta baldintza. Halaber, datu pertsonalak eta kontakturakoak adieraztea ez da ezinbestekoa, nahi duenak anonimotasuna gorde dezake. Dena den, kontakturako datuak ematen dituztenekin bakarrik jarri ahal izango da harremanetan udala proposamenen gaineko argibideak eskatzeko beharra duen kasuetan. </a:t>
            </a:r>
          </a:p>
          <a:p>
            <a:pPr marL="171450" indent="-171450" algn="just">
              <a:spcAft>
                <a:spcPts val="600"/>
              </a:spcAft>
              <a:buFont typeface="Wingdings" panose="05000000000000000000" pitchFamily="2" charset="2"/>
              <a:buChar char="ü"/>
            </a:pPr>
            <a:r>
              <a:rPr lang="eu-ES" sz="1000" dirty="0">
                <a:solidFill>
                  <a:schemeClr val="tx1"/>
                </a:solidFill>
              </a:rPr>
              <a:t>Proposamenak egiteko unean, hura ahalik eta argitasun handienarekin deskribatzeaz gain, </a:t>
            </a:r>
            <a:r>
              <a:rPr lang="eu-ES" sz="1000" b="1" dirty="0">
                <a:solidFill>
                  <a:schemeClr val="accent1">
                    <a:lumMod val="75000"/>
                  </a:schemeClr>
                </a:solidFill>
              </a:rPr>
              <a:t>zer beharrizan edo gabezia asetzea nahi den azaltzea </a:t>
            </a:r>
            <a:r>
              <a:rPr lang="eu-ES" sz="1000" dirty="0">
                <a:solidFill>
                  <a:schemeClr val="tx1"/>
                </a:solidFill>
              </a:rPr>
              <a:t>eskatzen da, balorazioa eta lehenespena ahalbidetu eta errazte aldera.</a:t>
            </a:r>
          </a:p>
          <a:p>
            <a:pPr marL="171450" indent="-171450" algn="just">
              <a:spcAft>
                <a:spcPts val="600"/>
              </a:spcAft>
              <a:buFont typeface="Wingdings" panose="05000000000000000000" pitchFamily="2" charset="2"/>
              <a:buChar char="ü"/>
            </a:pPr>
            <a:r>
              <a:rPr lang="eu-ES" sz="1000" dirty="0">
                <a:solidFill>
                  <a:schemeClr val="tx1"/>
                </a:solidFill>
              </a:rPr>
              <a:t>Parte hartzeko aurrez aurrekoa, </a:t>
            </a:r>
            <a:r>
              <a:rPr lang="eu-ES" sz="1000" b="1" dirty="0">
                <a:solidFill>
                  <a:schemeClr val="accent1">
                    <a:lumMod val="75000"/>
                  </a:schemeClr>
                </a:solidFill>
              </a:rPr>
              <a:t>postontzien bidezkoa eta online kanalak konbinatzen dira.</a:t>
            </a:r>
          </a:p>
          <a:p>
            <a:pPr marL="171450" indent="-171450" algn="just">
              <a:spcAft>
                <a:spcPts val="600"/>
              </a:spcAft>
              <a:buFont typeface="Wingdings" panose="05000000000000000000" pitchFamily="2" charset="2"/>
              <a:buChar char="ü"/>
            </a:pPr>
            <a:r>
              <a:rPr lang="eu-ES" sz="1000" b="1" dirty="0">
                <a:solidFill>
                  <a:schemeClr val="accent1">
                    <a:lumMod val="75000"/>
                  </a:schemeClr>
                </a:solidFill>
              </a:rPr>
              <a:t>Esfortzu nabarmena egiten da prozesua Udalak eskura dituen bide guztien bitartez gizarteratu eta zabaltzeko</a:t>
            </a:r>
            <a:r>
              <a:rPr lang="eu-ES" sz="1000" dirty="0">
                <a:solidFill>
                  <a:schemeClr val="tx1"/>
                </a:solidFill>
              </a:rPr>
              <a:t>, bai martxan jartzen den unean, baita fase guztietan zehar ere. Aipatzekoa da udaleko hainbat departamentutan </a:t>
            </a:r>
            <a:r>
              <a:rPr lang="eu-ES" sz="1000" b="1" dirty="0">
                <a:solidFill>
                  <a:schemeClr val="accent1">
                    <a:lumMod val="75000"/>
                  </a:schemeClr>
                </a:solidFill>
              </a:rPr>
              <a:t>herritarrentzat erreferentziazkoak diren pertsonen lankidetza </a:t>
            </a:r>
            <a:r>
              <a:rPr lang="eu-ES" sz="1000" dirty="0">
                <a:solidFill>
                  <a:schemeClr val="tx1"/>
                </a:solidFill>
              </a:rPr>
              <a:t>bilatzen dela, esaterako, gazteria departamentuarena. Horrez gain, berehalako mezularitzako aplikazioetara jotzen da, prozesuaren eta edukien hedapena azkartzeko.</a:t>
            </a:r>
          </a:p>
          <a:p>
            <a:pPr marL="171450" indent="-171450" algn="just">
              <a:spcAft>
                <a:spcPts val="600"/>
              </a:spcAft>
              <a:buFont typeface="Wingdings" panose="05000000000000000000" pitchFamily="2" charset="2"/>
              <a:buChar char="ü"/>
            </a:pPr>
            <a:r>
              <a:rPr lang="eu-ES" sz="1000" b="1" dirty="0">
                <a:solidFill>
                  <a:schemeClr val="accent1">
                    <a:lumMod val="75000"/>
                  </a:schemeClr>
                </a:solidFill>
              </a:rPr>
              <a:t>Balorazio fasea bi momentutan </a:t>
            </a:r>
            <a:r>
              <a:rPr lang="eu-ES" sz="1000" dirty="0">
                <a:solidFill>
                  <a:schemeClr val="tx1"/>
                </a:solidFill>
              </a:rPr>
              <a:t>banatzen da. Lehenengo iragazkia mahai politikoak egiten du, proposamenak balioztatzeko, herritarrek proposamenei lehentasuna emateko saioen aurretik. Balioztatzea ez da irizpide ideologikoan oinarritzen, egitura irizpideetan baizik (eskumenak, legea urratzea, aurrekontu balioetsi altuegia...). Proposamenen bideragarritasuna zehazteko balorazio </a:t>
            </a:r>
            <a:r>
              <a:rPr lang="eu-ES" sz="1000" dirty="0" err="1">
                <a:solidFill>
                  <a:schemeClr val="tx1"/>
                </a:solidFill>
              </a:rPr>
              <a:t>tekniko-ekonomikoa</a:t>
            </a:r>
            <a:r>
              <a:rPr lang="eu-ES" sz="1000" dirty="0">
                <a:solidFill>
                  <a:schemeClr val="tx1"/>
                </a:solidFill>
              </a:rPr>
              <a:t>  leheneste fasearen ostean egiten da.</a:t>
            </a:r>
          </a:p>
          <a:p>
            <a:pPr marL="171450" indent="-171450" algn="just">
              <a:spcAft>
                <a:spcPts val="600"/>
              </a:spcAft>
              <a:buFont typeface="Wingdings" panose="05000000000000000000" pitchFamily="2" charset="2"/>
              <a:buChar char="ü"/>
            </a:pPr>
            <a:r>
              <a:rPr lang="eu-ES" sz="1000" dirty="0">
                <a:solidFill>
                  <a:schemeClr val="tx1"/>
                </a:solidFill>
              </a:rPr>
              <a:t>Antzekoak diren </a:t>
            </a:r>
            <a:r>
              <a:rPr lang="eu-ES" sz="1000" b="1" dirty="0">
                <a:solidFill>
                  <a:schemeClr val="accent1">
                    <a:lumMod val="75000"/>
                  </a:schemeClr>
                </a:solidFill>
              </a:rPr>
              <a:t>proposamenak bateratu</a:t>
            </a:r>
            <a:r>
              <a:rPr lang="eu-ES" sz="1000" b="1" dirty="0">
                <a:solidFill>
                  <a:schemeClr val="tx1"/>
                </a:solidFill>
              </a:rPr>
              <a:t> </a:t>
            </a:r>
            <a:r>
              <a:rPr lang="eu-ES" sz="1000" dirty="0">
                <a:solidFill>
                  <a:schemeClr val="tx1"/>
                </a:solidFill>
              </a:rPr>
              <a:t>egiten dira.</a:t>
            </a:r>
          </a:p>
          <a:p>
            <a:pPr marL="171450" indent="-171450" algn="just">
              <a:spcAft>
                <a:spcPts val="600"/>
              </a:spcAft>
              <a:buFont typeface="Wingdings" panose="05000000000000000000" pitchFamily="2" charset="2"/>
              <a:buChar char="ü"/>
            </a:pPr>
            <a:r>
              <a:rPr lang="eu-ES" sz="1000" b="1" dirty="0">
                <a:solidFill>
                  <a:schemeClr val="accent1">
                    <a:lumMod val="75000"/>
                  </a:schemeClr>
                </a:solidFill>
              </a:rPr>
              <a:t>Lehentasunak ezartzeko saioak egiten dira herritarrekin</a:t>
            </a:r>
            <a:r>
              <a:rPr lang="eu-ES" sz="1000" dirty="0">
                <a:solidFill>
                  <a:schemeClr val="tx1"/>
                </a:solidFill>
              </a:rPr>
              <a:t>, aukera ematen baitu proposamenak modu kolektiboan eztabaidatu (aldeko zein kontrako iritziak partekatu) eta aldez aurretik herritarrekin batera adostutako irizpideen arabera sailkatzeko. Horrez gain, </a:t>
            </a:r>
            <a:r>
              <a:rPr lang="eu-ES" sz="1000" b="1" dirty="0">
                <a:solidFill>
                  <a:schemeClr val="accent1">
                    <a:lumMod val="75000"/>
                  </a:schemeClr>
                </a:solidFill>
              </a:rPr>
              <a:t>aurrekontu mugak behar guztiak asetzeko modurik ematen ez duela jabetzeko aukera ematen du ariketa honek</a:t>
            </a:r>
            <a:r>
              <a:rPr lang="eu-ES" sz="1000" dirty="0">
                <a:solidFill>
                  <a:schemeClr val="tx1"/>
                </a:solidFill>
              </a:rPr>
              <a:t>. Lehentasun fase honek puntuazio gutxien jasotako proposamenak baztertzea ahalbidetzen du, eta, ondorioz, herritarrek garrantzitsutzat jo dituzten proposamenak bakarrik igarotzen dira balorazio tekniko-ekonomikoaren fasera. Analisi </a:t>
            </a:r>
            <a:r>
              <a:rPr lang="eu-ES" sz="1000" dirty="0" err="1">
                <a:solidFill>
                  <a:schemeClr val="tx1"/>
                </a:solidFill>
              </a:rPr>
              <a:t>tekniko-ekonomikora</a:t>
            </a:r>
            <a:r>
              <a:rPr lang="eu-ES" sz="1000" dirty="0">
                <a:solidFill>
                  <a:schemeClr val="tx1"/>
                </a:solidFill>
              </a:rPr>
              <a:t> iristen diren proposamenen kopurua ez dago aurretik zehaztuta. Jasotako proposamenen arabera eta ekintza arloen arteko orekaren arabera doitzen da (esaterako, edizio honetan % 50 inguru da). </a:t>
            </a:r>
          </a:p>
        </p:txBody>
      </p:sp>
      <p:pic>
        <p:nvPicPr>
          <p:cNvPr id="5" name="Picture 6" descr="Resultado de imagen de Oñati presupuestos participativos">
            <a:extLst>
              <a:ext uri="{FF2B5EF4-FFF2-40B4-BE49-F238E27FC236}">
                <a16:creationId xmlns:a16="http://schemas.microsoft.com/office/drawing/2014/main" id="{73B85DD5-2D89-45C9-836A-C2D580DAD17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34790" y="692696"/>
            <a:ext cx="954714" cy="397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6891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C5AB688-2436-4C88-83FC-CF8A341E1EBE}"/>
              </a:ext>
            </a:extLst>
          </p:cNvPr>
          <p:cNvSpPr/>
          <p:nvPr/>
        </p:nvSpPr>
        <p:spPr>
          <a:xfrm>
            <a:off x="560512" y="771962"/>
            <a:ext cx="8928992" cy="784830"/>
          </a:xfrm>
          <a:prstGeom prst="rect">
            <a:avLst/>
          </a:prstGeom>
          <a:noFill/>
        </p:spPr>
        <p:txBody>
          <a:bodyPr wrap="square">
            <a:spAutoFit/>
          </a:bodyPr>
          <a:lstStyle/>
          <a:p>
            <a:pPr marL="171450" lvl="1" indent="-171450" algn="just">
              <a:spcAft>
                <a:spcPts val="600"/>
              </a:spcAft>
              <a:buFont typeface="Wingdings" panose="05000000000000000000" pitchFamily="2" charset="2"/>
              <a:buChar char="ü"/>
            </a:pPr>
            <a:r>
              <a:rPr lang="eu-ES" sz="1000" b="1" dirty="0">
                <a:solidFill>
                  <a:schemeClr val="accent1">
                    <a:lumMod val="75000"/>
                  </a:schemeClr>
                </a:solidFill>
              </a:rPr>
              <a:t>Ondorengo balorazio tekniko-ekonomikoa ikuspuntu “egingarri” batekin egiten </a:t>
            </a:r>
            <a:r>
              <a:rPr lang="eu-ES" sz="1000" b="1" dirty="0">
                <a:solidFill>
                  <a:srgbClr val="00B050"/>
                </a:solidFill>
              </a:rPr>
              <a:t> </a:t>
            </a:r>
            <a:r>
              <a:rPr lang="eu-ES" sz="1000" b="1" dirty="0">
                <a:solidFill>
                  <a:schemeClr val="tx1"/>
                </a:solidFill>
              </a:rPr>
              <a:t>da</a:t>
            </a:r>
            <a:r>
              <a:rPr lang="eu-ES" sz="1000" dirty="0">
                <a:solidFill>
                  <a:schemeClr val="tx1"/>
                </a:solidFill>
              </a:rPr>
              <a:t>. Hau da, proposamen bakoitzerako gastu muga gainditzen den kasuetan (120.000 €, 2018ko edizioan), proposamena birplanteatu ahal izango da, betiere, proposamenaren azpian dauden beharrak betetzen direla bermatzen bada. Zenbateko horren azpitik behar horiek asetzerik ez balego, proposamena baztertu egiten da. </a:t>
            </a:r>
          </a:p>
          <a:p>
            <a:pPr marL="171450" lvl="1" indent="-171450" algn="just">
              <a:spcAft>
                <a:spcPts val="600"/>
              </a:spcAft>
              <a:buFont typeface="Wingdings" panose="05000000000000000000" pitchFamily="2" charset="2"/>
              <a:buChar char="ü"/>
            </a:pPr>
            <a:r>
              <a:rPr lang="eu-ES" sz="1000" dirty="0">
                <a:solidFill>
                  <a:schemeClr val="tx1"/>
                </a:solidFill>
              </a:rPr>
              <a:t>Emaitzak udal aldizkariaren, web atariaren eta udaleko sare sozial ofizialen bitartez ematen dira ezagutzera. </a:t>
            </a:r>
            <a:endParaRPr lang="eu-ES" sz="1000" strike="sngStrike" dirty="0">
              <a:solidFill>
                <a:schemeClr val="tx1"/>
              </a:solidFill>
            </a:endParaRPr>
          </a:p>
        </p:txBody>
      </p:sp>
      <p:pic>
        <p:nvPicPr>
          <p:cNvPr id="3" name="Imagen 2">
            <a:extLst>
              <a:ext uri="{FF2B5EF4-FFF2-40B4-BE49-F238E27FC236}">
                <a16:creationId xmlns:a16="http://schemas.microsoft.com/office/drawing/2014/main" id="{12F23B84-4286-49BB-BB80-4BE8A0FEEF82}"/>
              </a:ext>
            </a:extLst>
          </p:cNvPr>
          <p:cNvPicPr>
            <a:picLocks noChangeAspect="1"/>
          </p:cNvPicPr>
          <p:nvPr/>
        </p:nvPicPr>
        <p:blipFill>
          <a:blip r:embed="rId2"/>
          <a:stretch>
            <a:fillRect/>
          </a:stretch>
        </p:blipFill>
        <p:spPr>
          <a:xfrm>
            <a:off x="4807793" y="4471229"/>
            <a:ext cx="4681711" cy="1844310"/>
          </a:xfrm>
          <a:prstGeom prst="rect">
            <a:avLst/>
          </a:prstGeom>
          <a:ln>
            <a:solidFill>
              <a:schemeClr val="bg1">
                <a:lumMod val="95000"/>
              </a:schemeClr>
            </a:solidFill>
          </a:ln>
          <a:effectLst>
            <a:outerShdw blurRad="50800" dist="38100" dir="2700000" algn="tl" rotWithShape="0">
              <a:prstClr val="black">
                <a:alpha val="40000"/>
              </a:prstClr>
            </a:outerShdw>
          </a:effectLst>
        </p:spPr>
      </p:pic>
      <p:pic>
        <p:nvPicPr>
          <p:cNvPr id="2" name="Imagen 1">
            <a:extLst>
              <a:ext uri="{FF2B5EF4-FFF2-40B4-BE49-F238E27FC236}">
                <a16:creationId xmlns:a16="http://schemas.microsoft.com/office/drawing/2014/main" id="{C8519F0C-8643-4903-AF6D-E5AC168E78EC}"/>
              </a:ext>
            </a:extLst>
          </p:cNvPr>
          <p:cNvPicPr>
            <a:picLocks noChangeAspect="1"/>
          </p:cNvPicPr>
          <p:nvPr/>
        </p:nvPicPr>
        <p:blipFill rotWithShape="1">
          <a:blip r:embed="rId3"/>
          <a:srcRect l="3099"/>
          <a:stretch/>
        </p:blipFill>
        <p:spPr>
          <a:xfrm>
            <a:off x="746473" y="2108746"/>
            <a:ext cx="4464496" cy="3425158"/>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769119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91">
            <a:extLst>
              <a:ext uri="{FF2B5EF4-FFF2-40B4-BE49-F238E27FC236}">
                <a16:creationId xmlns:a16="http://schemas.microsoft.com/office/drawing/2014/main" id="{5C547806-6ABE-44C5-B549-E705565A5DB6}"/>
              </a:ext>
            </a:extLst>
          </p:cNvPr>
          <p:cNvSpPr txBox="1">
            <a:spLocks/>
          </p:cNvSpPr>
          <p:nvPr/>
        </p:nvSpPr>
        <p:spPr>
          <a:xfrm>
            <a:off x="560512" y="567985"/>
            <a:ext cx="8712968" cy="340735"/>
          </a:xfrm>
          <a:prstGeom prst="rect">
            <a:avLst/>
          </a:prstGeom>
        </p:spPr>
        <p:txBody>
          <a:bodyPr spcFirstLastPara="1" wrap="square" lIns="90000" tIns="46800" rIns="90000" bIns="46800" anchor="t" anchorCtr="0">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defTabSz="914400">
              <a:spcBef>
                <a:spcPts val="0"/>
              </a:spcBef>
              <a:spcAft>
                <a:spcPts val="0"/>
              </a:spcAft>
              <a:buClr>
                <a:srgbClr val="F67031"/>
              </a:buClr>
              <a:buSzPts val="3000"/>
            </a:pPr>
            <a:r>
              <a:rPr lang="eu-ES" sz="1600" b="1" dirty="0">
                <a:solidFill>
                  <a:schemeClr val="accent1">
                    <a:lumMod val="75000"/>
                  </a:schemeClr>
                </a:solidFill>
                <a:latin typeface="Arial" panose="020B0604020202020204" pitchFamily="34" charset="0"/>
                <a:ea typeface="Nunito Sans"/>
                <a:cs typeface="Arial" panose="020B0604020202020204" pitchFamily="34" charset="0"/>
                <a:sym typeface="Nunito Sans"/>
              </a:rPr>
              <a:t>Edukien aurkibidea</a:t>
            </a:r>
          </a:p>
        </p:txBody>
      </p:sp>
      <p:graphicFrame>
        <p:nvGraphicFramePr>
          <p:cNvPr id="4" name="Tabla 4">
            <a:extLst>
              <a:ext uri="{FF2B5EF4-FFF2-40B4-BE49-F238E27FC236}">
                <a16:creationId xmlns:a16="http://schemas.microsoft.com/office/drawing/2014/main" id="{908C9E93-F1BE-469E-848B-7CB61BABE579}"/>
              </a:ext>
            </a:extLst>
          </p:cNvPr>
          <p:cNvGraphicFramePr>
            <a:graphicFrameLocks noGrp="1"/>
          </p:cNvGraphicFramePr>
          <p:nvPr>
            <p:extLst>
              <p:ext uri="{D42A27DB-BD31-4B8C-83A1-F6EECF244321}">
                <p14:modId xmlns:p14="http://schemas.microsoft.com/office/powerpoint/2010/main" val="3766749276"/>
              </p:ext>
            </p:extLst>
          </p:nvPr>
        </p:nvGraphicFramePr>
        <p:xfrm>
          <a:off x="560512" y="1124744"/>
          <a:ext cx="8784976" cy="3564201"/>
        </p:xfrm>
        <a:graphic>
          <a:graphicData uri="http://schemas.openxmlformats.org/drawingml/2006/table">
            <a:tbl>
              <a:tblPr firstRow="1" bandRow="1">
                <a:tableStyleId>{5940675A-B579-460E-94D1-54222C63F5DA}</a:tableStyleId>
              </a:tblPr>
              <a:tblGrid>
                <a:gridCol w="8091425">
                  <a:extLst>
                    <a:ext uri="{9D8B030D-6E8A-4147-A177-3AD203B41FA5}">
                      <a16:colId xmlns:a16="http://schemas.microsoft.com/office/drawing/2014/main" val="3595750525"/>
                    </a:ext>
                  </a:extLst>
                </a:gridCol>
                <a:gridCol w="693551">
                  <a:extLst>
                    <a:ext uri="{9D8B030D-6E8A-4147-A177-3AD203B41FA5}">
                      <a16:colId xmlns:a16="http://schemas.microsoft.com/office/drawing/2014/main" val="389029407"/>
                    </a:ext>
                  </a:extLst>
                </a:gridCol>
              </a:tblGrid>
              <a:tr h="2247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u-ES" sz="1000" b="1" dirty="0">
                          <a:solidFill>
                            <a:schemeClr val="accent1">
                              <a:lumMod val="75000"/>
                            </a:schemeClr>
                          </a:solidFill>
                        </a:rPr>
                        <a:t>1. Testuingurua</a:t>
                      </a:r>
                    </a:p>
                  </a:txBody>
                  <a:tcPr marT="72000" marB="7200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u-ES" sz="1000" b="1" dirty="0">
                          <a:solidFill>
                            <a:schemeClr val="accent1">
                              <a:lumMod val="75000"/>
                            </a:schemeClr>
                          </a:solidFill>
                        </a:rPr>
                        <a:t>4</a:t>
                      </a:r>
                    </a:p>
                  </a:txBody>
                  <a:tcPr marT="72000" marB="7200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87555344"/>
                  </a:ext>
                </a:extLst>
              </a:tr>
              <a:tr h="2076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u-ES" sz="1000" b="1" dirty="0">
                          <a:solidFill>
                            <a:schemeClr val="accent1">
                              <a:lumMod val="75000"/>
                            </a:schemeClr>
                          </a:solidFill>
                        </a:rPr>
                        <a:t>2. Partaidetzazko aurrekontuen kontzeptura sarrera</a:t>
                      </a:r>
                    </a:p>
                  </a:txBody>
                  <a:tcPr marT="72000" marB="7200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u-ES" sz="1000" b="1" dirty="0">
                          <a:solidFill>
                            <a:schemeClr val="accent1">
                              <a:lumMod val="75000"/>
                            </a:schemeClr>
                          </a:solidFill>
                        </a:rPr>
                        <a:t>7</a:t>
                      </a:r>
                    </a:p>
                  </a:txBody>
                  <a:tcPr marT="72000" marB="7200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84032769"/>
                  </a:ext>
                </a:extLst>
              </a:tr>
              <a:tr h="2247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u-ES" sz="1000" b="1" dirty="0">
                          <a:solidFill>
                            <a:schemeClr val="accent1">
                              <a:lumMod val="75000"/>
                            </a:schemeClr>
                          </a:solidFill>
                        </a:rPr>
                        <a:t>3. Metodologia eta proiektuaren irismena</a:t>
                      </a:r>
                    </a:p>
                  </a:txBody>
                  <a:tcPr marT="72000" marB="7200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u-ES" sz="1000" b="1" dirty="0">
                          <a:solidFill>
                            <a:schemeClr val="accent1">
                              <a:lumMod val="75000"/>
                            </a:schemeClr>
                          </a:solidFill>
                        </a:rPr>
                        <a:t>10</a:t>
                      </a:r>
                    </a:p>
                  </a:txBody>
                  <a:tcPr marT="72000" marB="7200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1528753"/>
                  </a:ext>
                </a:extLst>
              </a:tr>
              <a:tr h="2247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u-ES" sz="1000" b="1" dirty="0">
                          <a:solidFill>
                            <a:schemeClr val="accent1">
                              <a:lumMod val="75000"/>
                            </a:schemeClr>
                          </a:solidFill>
                        </a:rPr>
                        <a:t>4. Tokiko bizipenen azterketa</a:t>
                      </a:r>
                    </a:p>
                  </a:txBody>
                  <a:tcPr marT="72000" marB="7200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u-ES" sz="1000" b="1" dirty="0">
                          <a:solidFill>
                            <a:schemeClr val="accent1">
                              <a:lumMod val="75000"/>
                            </a:schemeClr>
                          </a:solidFill>
                        </a:rPr>
                        <a:t>13</a:t>
                      </a:r>
                    </a:p>
                  </a:txBody>
                  <a:tcPr marT="72000" marB="7200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95326490"/>
                  </a:ext>
                </a:extLst>
              </a:tr>
              <a:tr h="224730">
                <a:tc>
                  <a:txBody>
                    <a:bodyPr/>
                    <a:lstStyle/>
                    <a:p>
                      <a:pPr marL="363538" indent="0"/>
                      <a:r>
                        <a:rPr lang="eu-ES" sz="1000" i="1" dirty="0">
                          <a:solidFill>
                            <a:schemeClr val="tx1">
                              <a:lumMod val="50000"/>
                            </a:schemeClr>
                          </a:solidFill>
                        </a:rPr>
                        <a:t>Mungia: Baietz Ein</a:t>
                      </a:r>
                    </a:p>
                  </a:txBody>
                  <a:tcPr marT="72000" marB="7200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u-ES" sz="1000" dirty="0">
                          <a:solidFill>
                            <a:schemeClr val="tx1">
                              <a:lumMod val="50000"/>
                            </a:schemeClr>
                          </a:solidFill>
                        </a:rPr>
                        <a:t>15</a:t>
                      </a:r>
                    </a:p>
                  </a:txBody>
                  <a:tcPr marT="72000" marB="7200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23472895"/>
                  </a:ext>
                </a:extLst>
              </a:tr>
              <a:tr h="224730">
                <a:tc>
                  <a:txBody>
                    <a:bodyPr/>
                    <a:lstStyle/>
                    <a:p>
                      <a:pPr marL="363538" indent="0"/>
                      <a:r>
                        <a:rPr lang="eu-ES" sz="1000" i="1" dirty="0">
                          <a:solidFill>
                            <a:schemeClr val="tx1">
                              <a:lumMod val="50000"/>
                            </a:schemeClr>
                          </a:solidFill>
                        </a:rPr>
                        <a:t>Donostia: Denon artean</a:t>
                      </a:r>
                    </a:p>
                  </a:txBody>
                  <a:tcPr marT="72000" marB="7200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u-ES" sz="1000" i="1" dirty="0">
                          <a:solidFill>
                            <a:schemeClr val="tx1">
                              <a:lumMod val="50000"/>
                            </a:schemeClr>
                          </a:solidFill>
                        </a:rPr>
                        <a:t>19</a:t>
                      </a:r>
                    </a:p>
                  </a:txBody>
                  <a:tcPr marT="72000" marB="7200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28315208"/>
                  </a:ext>
                </a:extLst>
              </a:tr>
              <a:tr h="224730">
                <a:tc>
                  <a:txBody>
                    <a:bodyPr/>
                    <a:lstStyle/>
                    <a:p>
                      <a:pPr marL="363538" indent="0"/>
                      <a:r>
                        <a:rPr lang="eu-ES" sz="1000" i="1" dirty="0">
                          <a:solidFill>
                            <a:schemeClr val="tx1">
                              <a:lumMod val="50000"/>
                            </a:schemeClr>
                          </a:solidFill>
                        </a:rPr>
                        <a:t>Santurtzi: Tú propones, tú decides</a:t>
                      </a:r>
                    </a:p>
                  </a:txBody>
                  <a:tcPr marT="72000" marB="7200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u-ES" sz="1000" i="1" dirty="0">
                          <a:solidFill>
                            <a:schemeClr val="tx1">
                              <a:lumMod val="50000"/>
                            </a:schemeClr>
                          </a:solidFill>
                        </a:rPr>
                        <a:t>23</a:t>
                      </a:r>
                    </a:p>
                  </a:txBody>
                  <a:tcPr marT="72000" marB="7200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2542331"/>
                  </a:ext>
                </a:extLst>
              </a:tr>
              <a:tr h="224730">
                <a:tc>
                  <a:txBody>
                    <a:bodyPr/>
                    <a:lstStyle/>
                    <a:p>
                      <a:pPr marL="363538" indent="0"/>
                      <a:r>
                        <a:rPr lang="eu-ES" sz="1000" i="1" dirty="0">
                          <a:solidFill>
                            <a:schemeClr val="tx1">
                              <a:lumMod val="50000"/>
                            </a:schemeClr>
                          </a:solidFill>
                        </a:rPr>
                        <a:t>Oñati: Dabilen herria, Partaidetzazko Aurrekontuak</a:t>
                      </a:r>
                    </a:p>
                  </a:txBody>
                  <a:tcPr marT="72000" marB="7200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u-ES" sz="1000" i="1" dirty="0">
                          <a:solidFill>
                            <a:schemeClr val="tx1">
                              <a:lumMod val="50000"/>
                            </a:schemeClr>
                          </a:solidFill>
                        </a:rPr>
                        <a:t>27</a:t>
                      </a:r>
                    </a:p>
                  </a:txBody>
                  <a:tcPr marT="72000" marB="7200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6862062"/>
                  </a:ext>
                </a:extLst>
              </a:tr>
              <a:tr h="224730">
                <a:tc>
                  <a:txBody>
                    <a:bodyPr/>
                    <a:lstStyle/>
                    <a:p>
                      <a:pPr marL="363538" indent="0"/>
                      <a:r>
                        <a:rPr lang="eu-ES" sz="1000" i="1" dirty="0">
                          <a:solidFill>
                            <a:schemeClr val="tx1">
                              <a:lumMod val="50000"/>
                            </a:schemeClr>
                          </a:solidFill>
                        </a:rPr>
                        <a:t>Amurrio: AmurriokoEKIN</a:t>
                      </a:r>
                    </a:p>
                  </a:txBody>
                  <a:tcPr marT="72000" marB="7200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u-ES" sz="1000" i="1" dirty="0">
                          <a:solidFill>
                            <a:schemeClr val="tx1">
                              <a:lumMod val="50000"/>
                            </a:schemeClr>
                          </a:solidFill>
                        </a:rPr>
                        <a:t>31</a:t>
                      </a:r>
                    </a:p>
                  </a:txBody>
                  <a:tcPr marT="72000" marB="7200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7253391"/>
                  </a:ext>
                </a:extLst>
              </a:tr>
              <a:tr h="224730">
                <a:tc>
                  <a:txBody>
                    <a:bodyPr/>
                    <a:lstStyle/>
                    <a:p>
                      <a:r>
                        <a:rPr lang="eu-ES" sz="1000" b="1" dirty="0">
                          <a:solidFill>
                            <a:schemeClr val="accent1">
                              <a:lumMod val="75000"/>
                            </a:schemeClr>
                          </a:solidFill>
                        </a:rPr>
                        <a:t>5. Partaidetzazko aurrekontuen prozesuak eratzeko gakoak</a:t>
                      </a:r>
                    </a:p>
                  </a:txBody>
                  <a:tcPr marT="72000" marB="7200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u-ES" sz="1000" b="1" dirty="0">
                          <a:solidFill>
                            <a:schemeClr val="accent1">
                              <a:lumMod val="75000"/>
                            </a:schemeClr>
                          </a:solidFill>
                        </a:rPr>
                        <a:t>36</a:t>
                      </a:r>
                    </a:p>
                  </a:txBody>
                  <a:tcPr marT="72000" marB="7200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5808548"/>
                  </a:ext>
                </a:extLst>
              </a:tr>
              <a:tr h="224730">
                <a:tc>
                  <a:txBody>
                    <a:bodyPr/>
                    <a:lstStyle/>
                    <a:p>
                      <a:r>
                        <a:rPr lang="eu-ES" sz="1000" b="1" dirty="0">
                          <a:solidFill>
                            <a:schemeClr val="accent1">
                              <a:lumMod val="75000"/>
                            </a:schemeClr>
                          </a:solidFill>
                        </a:rPr>
                        <a:t>6. Aholkuak eta gomendioak</a:t>
                      </a:r>
                    </a:p>
                  </a:txBody>
                  <a:tcPr marT="72000" marB="7200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u-ES" sz="1000" b="1" dirty="0">
                          <a:solidFill>
                            <a:schemeClr val="accent1">
                              <a:lumMod val="75000"/>
                            </a:schemeClr>
                          </a:solidFill>
                        </a:rPr>
                        <a:t>41</a:t>
                      </a:r>
                    </a:p>
                  </a:txBody>
                  <a:tcPr marT="72000" marB="7200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3317076"/>
                  </a:ext>
                </a:extLst>
              </a:tr>
              <a:tr h="3038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u-ES" sz="1000" b="1" dirty="0">
                          <a:solidFill>
                            <a:schemeClr val="accent1">
                              <a:lumMod val="75000"/>
                            </a:schemeClr>
                          </a:solidFill>
                        </a:rPr>
                        <a:t>7. Azken hausnarketak eta etorkizunerako galderak</a:t>
                      </a:r>
                    </a:p>
                  </a:txBody>
                  <a:tcPr marT="72000" marB="7200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u-ES" sz="1000" b="1" dirty="0">
                          <a:solidFill>
                            <a:schemeClr val="accent1">
                              <a:lumMod val="75000"/>
                            </a:schemeClr>
                          </a:solidFill>
                        </a:rPr>
                        <a:t>46</a:t>
                      </a:r>
                    </a:p>
                  </a:txBody>
                  <a:tcPr marT="72000" marB="7200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99500838"/>
                  </a:ext>
                </a:extLst>
              </a:tr>
            </a:tbl>
          </a:graphicData>
        </a:graphic>
      </p:graphicFrame>
    </p:spTree>
    <p:extLst>
      <p:ext uri="{BB962C8B-B14F-4D97-AF65-F5344CB8AC3E}">
        <p14:creationId xmlns:p14="http://schemas.microsoft.com/office/powerpoint/2010/main" val="25626874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hape 91">
            <a:extLst>
              <a:ext uri="{FF2B5EF4-FFF2-40B4-BE49-F238E27FC236}">
                <a16:creationId xmlns:a16="http://schemas.microsoft.com/office/drawing/2014/main" id="{F8D8466F-4DFB-4953-AEF3-4CBB43FC5772}"/>
              </a:ext>
            </a:extLst>
          </p:cNvPr>
          <p:cNvSpPr txBox="1">
            <a:spLocks/>
          </p:cNvSpPr>
          <p:nvPr/>
        </p:nvSpPr>
        <p:spPr>
          <a:xfrm>
            <a:off x="488504" y="476672"/>
            <a:ext cx="8712968" cy="802400"/>
          </a:xfrm>
          <a:prstGeom prst="rect">
            <a:avLst/>
          </a:prstGeom>
        </p:spPr>
        <p:txBody>
          <a:bodyPr spcFirstLastPara="1" wrap="square" lIns="90000" tIns="46800" rIns="90000" bIns="46800" anchor="t" anchorCtr="0">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defTabSz="914400">
              <a:spcBef>
                <a:spcPts val="0"/>
              </a:spcBef>
              <a:spcAft>
                <a:spcPts val="0"/>
              </a:spcAft>
              <a:buClr>
                <a:srgbClr val="F67031"/>
              </a:buClr>
              <a:buSzPts val="3000"/>
            </a:pPr>
            <a:r>
              <a:rPr lang="eu-ES" sz="1600" b="1" dirty="0">
                <a:solidFill>
                  <a:schemeClr val="bg1">
                    <a:lumMod val="50000"/>
                  </a:schemeClr>
                </a:solidFill>
                <a:latin typeface="Arial" panose="020B0604020202020204" pitchFamily="34" charset="0"/>
                <a:ea typeface="Nunito Sans"/>
                <a:cs typeface="Arial" panose="020B0604020202020204" pitchFamily="34" charset="0"/>
                <a:sym typeface="Nunito Sans"/>
              </a:rPr>
              <a:t>4. esperientzia: Oñati - Dabilen herria, Partaidetzazko Aurrekontuak</a:t>
            </a:r>
            <a:endParaRPr lang="eu-ES" sz="1600" b="1" dirty="0">
              <a:solidFill>
                <a:srgbClr val="00B050"/>
              </a:solidFill>
              <a:latin typeface="Arial" panose="020B0604020202020204" pitchFamily="34" charset="0"/>
              <a:ea typeface="Nunito Sans"/>
              <a:cs typeface="Arial" panose="020B0604020202020204" pitchFamily="34" charset="0"/>
              <a:sym typeface="Nunito Sans"/>
            </a:endParaRPr>
          </a:p>
          <a:p>
            <a:pPr algn="l" defTabSz="914400">
              <a:spcBef>
                <a:spcPts val="0"/>
              </a:spcBef>
              <a:spcAft>
                <a:spcPts val="0"/>
              </a:spcAft>
              <a:buClr>
                <a:srgbClr val="F67031"/>
              </a:buClr>
              <a:buSzPts val="3000"/>
            </a:pPr>
            <a:r>
              <a:rPr lang="eu-ES" sz="1600" b="1" dirty="0">
                <a:solidFill>
                  <a:schemeClr val="bg1">
                    <a:lumMod val="50000"/>
                  </a:schemeClr>
                </a:solidFill>
                <a:latin typeface="Arial" panose="020B0604020202020204" pitchFamily="34" charset="0"/>
                <a:ea typeface="Nunito Sans"/>
                <a:cs typeface="Arial" panose="020B0604020202020204" pitchFamily="34" charset="0"/>
                <a:sym typeface="Nunito Sans"/>
              </a:rPr>
              <a:t> </a:t>
            </a:r>
          </a:p>
          <a:p>
            <a:pPr algn="l" defTabSz="914400">
              <a:spcBef>
                <a:spcPts val="0"/>
              </a:spcBef>
              <a:spcAft>
                <a:spcPts val="0"/>
              </a:spcAft>
              <a:buClr>
                <a:srgbClr val="F67031"/>
              </a:buClr>
              <a:buSzPts val="3000"/>
            </a:pPr>
            <a:r>
              <a:rPr lang="eu-ES" sz="1400" dirty="0">
                <a:solidFill>
                  <a:schemeClr val="accent6">
                    <a:lumMod val="75000"/>
                  </a:schemeClr>
                </a:solidFill>
                <a:latin typeface="Arial" panose="020B0604020202020204" pitchFamily="34" charset="0"/>
                <a:ea typeface="Nunito Sans"/>
                <a:cs typeface="Arial" panose="020B0604020202020204" pitchFamily="34" charset="0"/>
                <a:sym typeface="Nunito Sans"/>
              </a:rPr>
              <a:t>FITXA DESKRIBATZAILEA</a:t>
            </a:r>
          </a:p>
        </p:txBody>
      </p:sp>
      <p:sp>
        <p:nvSpPr>
          <p:cNvPr id="47" name="Rectángulo 46">
            <a:extLst>
              <a:ext uri="{FF2B5EF4-FFF2-40B4-BE49-F238E27FC236}">
                <a16:creationId xmlns:a16="http://schemas.microsoft.com/office/drawing/2014/main" id="{7A136162-6A6B-4896-88E8-602BD12D192B}"/>
              </a:ext>
            </a:extLst>
          </p:cNvPr>
          <p:cNvSpPr/>
          <p:nvPr/>
        </p:nvSpPr>
        <p:spPr>
          <a:xfrm>
            <a:off x="6608763" y="1913144"/>
            <a:ext cx="3168648" cy="2019911"/>
          </a:xfrm>
          <a:prstGeom prst="rect">
            <a:avLst/>
          </a:prstGeom>
          <a:ln>
            <a:solidFill>
              <a:schemeClr val="accent1">
                <a:lumMod val="40000"/>
                <a:lumOff val="60000"/>
              </a:schemeClr>
            </a:solidFill>
          </a:ln>
        </p:spPr>
        <p:txBody>
          <a:bodyPr wrap="square" tIns="72000" bIns="72000">
            <a:noAutofit/>
          </a:bodyPr>
          <a:lstStyle/>
          <a:p>
            <a:pPr>
              <a:spcAft>
                <a:spcPts val="600"/>
              </a:spcAft>
            </a:pPr>
            <a:r>
              <a:rPr lang="eu-ES" sz="900" b="1" dirty="0">
                <a:solidFill>
                  <a:schemeClr val="tx1">
                    <a:lumMod val="50000"/>
                    <a:lumOff val="50000"/>
                  </a:schemeClr>
                </a:solidFill>
              </a:rPr>
              <a:t>PLANA ZABALTZEKO BIDEAK</a:t>
            </a:r>
          </a:p>
          <a:p>
            <a:r>
              <a:rPr lang="eu-ES" sz="900" dirty="0">
                <a:solidFill>
                  <a:schemeClr val="tx1"/>
                </a:solidFill>
              </a:rPr>
              <a:t>Irratiko iragarkiak</a:t>
            </a:r>
          </a:p>
          <a:p>
            <a:r>
              <a:rPr lang="eu-ES" sz="900" dirty="0">
                <a:solidFill>
                  <a:schemeClr val="tx1"/>
                </a:solidFill>
              </a:rPr>
              <a:t>Prentsa-oharrak</a:t>
            </a:r>
          </a:p>
          <a:p>
            <a:r>
              <a:rPr lang="eu-ES" sz="900" dirty="0">
                <a:solidFill>
                  <a:schemeClr val="tx1"/>
                </a:solidFill>
              </a:rPr>
              <a:t>Udal aldizkaria</a:t>
            </a:r>
          </a:p>
          <a:p>
            <a:r>
              <a:rPr lang="eu-ES" sz="900" dirty="0">
                <a:solidFill>
                  <a:schemeClr val="tx1"/>
                </a:solidFill>
              </a:rPr>
              <a:t>Prentsaurrekoak</a:t>
            </a:r>
          </a:p>
          <a:p>
            <a:r>
              <a:rPr lang="eu-ES" sz="900" dirty="0">
                <a:solidFill>
                  <a:schemeClr val="tx1"/>
                </a:solidFill>
              </a:rPr>
              <a:t>Sare sozialak</a:t>
            </a:r>
          </a:p>
          <a:p>
            <a:r>
              <a:rPr lang="eu-ES" sz="900" dirty="0">
                <a:solidFill>
                  <a:schemeClr val="tx1"/>
                </a:solidFill>
              </a:rPr>
              <a:t>Udal Webgunea</a:t>
            </a:r>
          </a:p>
          <a:p>
            <a:r>
              <a:rPr lang="eu-ES" sz="900" dirty="0">
                <a:solidFill>
                  <a:schemeClr val="tx1"/>
                </a:solidFill>
              </a:rPr>
              <a:t>Ikastetxeak</a:t>
            </a:r>
          </a:p>
          <a:p>
            <a:r>
              <a:rPr lang="eu-ES" sz="900" dirty="0">
                <a:solidFill>
                  <a:schemeClr val="tx1"/>
                </a:solidFill>
              </a:rPr>
              <a:t>Kartelak</a:t>
            </a:r>
          </a:p>
          <a:p>
            <a:r>
              <a:rPr lang="eu-ES" sz="900" dirty="0">
                <a:solidFill>
                  <a:schemeClr val="tx1"/>
                </a:solidFill>
              </a:rPr>
              <a:t>Berehalako mezularitza</a:t>
            </a:r>
          </a:p>
          <a:p>
            <a:r>
              <a:rPr lang="eu-ES" sz="900" dirty="0">
                <a:solidFill>
                  <a:schemeClr val="tx1"/>
                </a:solidFill>
              </a:rPr>
              <a:t>Posta elektronikoa</a:t>
            </a:r>
          </a:p>
          <a:p>
            <a:r>
              <a:rPr lang="eu-ES" sz="900" dirty="0">
                <a:solidFill>
                  <a:schemeClr val="tx1"/>
                </a:solidFill>
              </a:rPr>
              <a:t>Udal postontziak eta udal bulegoak</a:t>
            </a:r>
          </a:p>
        </p:txBody>
      </p:sp>
      <p:sp>
        <p:nvSpPr>
          <p:cNvPr id="50" name="Rectángulo 49">
            <a:extLst>
              <a:ext uri="{FF2B5EF4-FFF2-40B4-BE49-F238E27FC236}">
                <a16:creationId xmlns:a16="http://schemas.microsoft.com/office/drawing/2014/main" id="{9F8C34DF-19A4-41EC-AC81-E3C05A89C183}"/>
              </a:ext>
            </a:extLst>
          </p:cNvPr>
          <p:cNvSpPr/>
          <p:nvPr/>
        </p:nvSpPr>
        <p:spPr>
          <a:xfrm>
            <a:off x="495942" y="4509120"/>
            <a:ext cx="5969224" cy="1080120"/>
          </a:xfrm>
          <a:prstGeom prst="rect">
            <a:avLst/>
          </a:prstGeom>
          <a:ln>
            <a:solidFill>
              <a:schemeClr val="accent1">
                <a:lumMod val="40000"/>
                <a:lumOff val="60000"/>
              </a:schemeClr>
            </a:solidFill>
          </a:ln>
        </p:spPr>
        <p:txBody>
          <a:bodyPr wrap="square" tIns="72000" bIns="72000">
            <a:noAutofit/>
          </a:bodyPr>
          <a:lstStyle/>
          <a:p>
            <a:pPr>
              <a:spcAft>
                <a:spcPts val="600"/>
              </a:spcAft>
            </a:pPr>
            <a:r>
              <a:rPr lang="eu-ES" sz="900" b="1" dirty="0">
                <a:solidFill>
                  <a:schemeClr val="tx1">
                    <a:lumMod val="50000"/>
                    <a:lumOff val="50000"/>
                  </a:schemeClr>
                </a:solidFill>
              </a:rPr>
              <a:t>ANTOLAKETA EGITURA</a:t>
            </a:r>
          </a:p>
          <a:p>
            <a:r>
              <a:rPr lang="eu-ES" sz="900" b="1" dirty="0">
                <a:solidFill>
                  <a:schemeClr val="tx1"/>
                </a:solidFill>
              </a:rPr>
              <a:t>Talde sustatzailea:</a:t>
            </a:r>
          </a:p>
          <a:p>
            <a:pPr marL="171450" lvl="4" indent="-171450">
              <a:spcAft>
                <a:spcPts val="600"/>
              </a:spcAft>
              <a:buFont typeface="Wingdings" panose="05000000000000000000" pitchFamily="2" charset="2"/>
              <a:buChar char="ü"/>
            </a:pPr>
            <a:r>
              <a:rPr lang="eu-ES" sz="900" dirty="0">
                <a:solidFill>
                  <a:schemeClr val="tx1"/>
                </a:solidFill>
              </a:rPr>
              <a:t>Udal arloetako teknikari arduradunak eta ordezkari politikoak  </a:t>
            </a:r>
          </a:p>
          <a:p>
            <a:pPr lvl="4"/>
            <a:r>
              <a:rPr lang="eu-ES" sz="900" b="1" dirty="0">
                <a:solidFill>
                  <a:schemeClr val="tx1"/>
                </a:solidFill>
              </a:rPr>
              <a:t>Proposamenen lehentasuna: </a:t>
            </a:r>
          </a:p>
          <a:p>
            <a:pPr marL="171450" lvl="4" indent="-171450">
              <a:buFont typeface="Wingdings" panose="05000000000000000000" pitchFamily="2" charset="2"/>
              <a:buChar char="ü"/>
            </a:pPr>
            <a:r>
              <a:rPr lang="eu-ES" sz="900" dirty="0">
                <a:solidFill>
                  <a:schemeClr val="tx1"/>
                </a:solidFill>
              </a:rPr>
              <a:t>Bozketa fasera igaroko dira balioztatze politikoa gainditu, herritarrek lehenetsi eta bideragarritasun tekniko- ekonomikoa duten proposamenak.</a:t>
            </a:r>
          </a:p>
        </p:txBody>
      </p:sp>
      <p:sp>
        <p:nvSpPr>
          <p:cNvPr id="54" name="Rectángulo 53">
            <a:extLst>
              <a:ext uri="{FF2B5EF4-FFF2-40B4-BE49-F238E27FC236}">
                <a16:creationId xmlns:a16="http://schemas.microsoft.com/office/drawing/2014/main" id="{B5DFF030-927A-41C1-BC80-26B7F8C7DE34}"/>
              </a:ext>
            </a:extLst>
          </p:cNvPr>
          <p:cNvSpPr/>
          <p:nvPr/>
        </p:nvSpPr>
        <p:spPr>
          <a:xfrm>
            <a:off x="495942" y="1265513"/>
            <a:ext cx="5969946" cy="1188335"/>
          </a:xfrm>
          <a:prstGeom prst="rect">
            <a:avLst/>
          </a:prstGeom>
          <a:ln>
            <a:solidFill>
              <a:schemeClr val="accent1">
                <a:lumMod val="40000"/>
                <a:lumOff val="60000"/>
              </a:schemeClr>
            </a:solidFill>
          </a:ln>
        </p:spPr>
        <p:txBody>
          <a:bodyPr wrap="square" tIns="72000" bIns="72000">
            <a:noAutofit/>
          </a:bodyPr>
          <a:lstStyle/>
          <a:p>
            <a:pPr>
              <a:spcAft>
                <a:spcPts val="600"/>
              </a:spcAft>
            </a:pPr>
            <a:r>
              <a:rPr lang="eu-ES" sz="900" b="1" dirty="0">
                <a:solidFill>
                  <a:schemeClr val="tx1">
                    <a:lumMod val="50000"/>
                    <a:lumOff val="50000"/>
                  </a:schemeClr>
                </a:solidFill>
              </a:rPr>
              <a:t>FASEAK ETA BETEKIZUNAK</a:t>
            </a:r>
          </a:p>
          <a:p>
            <a:r>
              <a:rPr lang="eu-ES" sz="900" b="1" dirty="0">
                <a:solidFill>
                  <a:schemeClr val="tx1"/>
                </a:solidFill>
              </a:rPr>
              <a:t>1. FASEA: </a:t>
            </a:r>
            <a:r>
              <a:rPr lang="eu-ES" sz="900" dirty="0">
                <a:solidFill>
                  <a:schemeClr val="tx1"/>
                </a:solidFill>
              </a:rPr>
              <a:t>Proposamenen aurkezpena (Herritarrek, adin garik gabe eta erroldatua zein erroldatu gabeak) </a:t>
            </a:r>
          </a:p>
          <a:p>
            <a:r>
              <a:rPr lang="eu-ES" sz="900" b="1" dirty="0">
                <a:solidFill>
                  <a:schemeClr val="tx1"/>
                </a:solidFill>
              </a:rPr>
              <a:t>2. FASEA: </a:t>
            </a:r>
            <a:r>
              <a:rPr lang="eu-ES" sz="900" dirty="0">
                <a:solidFill>
                  <a:schemeClr val="tx1"/>
                </a:solidFill>
              </a:rPr>
              <a:t>Aurretiko balioztatzea (Politikariek, iritziz kanpoko irizpideekin) </a:t>
            </a:r>
          </a:p>
          <a:p>
            <a:r>
              <a:rPr lang="eu-ES" sz="900" b="1" dirty="0">
                <a:solidFill>
                  <a:schemeClr val="tx1"/>
                </a:solidFill>
              </a:rPr>
              <a:t>3. FASEA: </a:t>
            </a:r>
            <a:r>
              <a:rPr lang="eu-ES" sz="900" dirty="0">
                <a:solidFill>
                  <a:schemeClr val="tx1"/>
                </a:solidFill>
              </a:rPr>
              <a:t>Lehentasunak ezartzea (Herritarrek, irizpideak definitu eta aplikatzea) </a:t>
            </a:r>
            <a:endParaRPr lang="eu-ES" sz="900" strike="sngStrike" dirty="0">
              <a:solidFill>
                <a:schemeClr val="tx1"/>
              </a:solidFill>
            </a:endParaRPr>
          </a:p>
          <a:p>
            <a:r>
              <a:rPr lang="eu-ES" sz="900" b="1" dirty="0">
                <a:solidFill>
                  <a:schemeClr val="tx1"/>
                </a:solidFill>
              </a:rPr>
              <a:t>4. FASEA: </a:t>
            </a:r>
            <a:r>
              <a:rPr lang="eu-ES" sz="900" dirty="0">
                <a:solidFill>
                  <a:schemeClr val="tx1"/>
                </a:solidFill>
              </a:rPr>
              <a:t>Bideragarritasun analisia (Udal teknikariak)</a:t>
            </a:r>
          </a:p>
          <a:p>
            <a:r>
              <a:rPr lang="eu-ES" sz="900" b="1" dirty="0">
                <a:solidFill>
                  <a:schemeClr val="tx1"/>
                </a:solidFill>
              </a:rPr>
              <a:t>5. FASEA: </a:t>
            </a:r>
            <a:r>
              <a:rPr lang="eu-ES" sz="900" dirty="0">
                <a:solidFill>
                  <a:schemeClr val="tx1"/>
                </a:solidFill>
              </a:rPr>
              <a:t>Proiektuen bozketa (16 urtetik gorako eta herrian erroldatutako herritarrek)</a:t>
            </a:r>
          </a:p>
          <a:p>
            <a:r>
              <a:rPr lang="eu-ES" sz="900" b="1" dirty="0">
                <a:solidFill>
                  <a:schemeClr val="tx1"/>
                </a:solidFill>
              </a:rPr>
              <a:t>6. FASEA: </a:t>
            </a:r>
            <a:r>
              <a:rPr lang="eu-ES" sz="900" dirty="0">
                <a:solidFill>
                  <a:schemeClr val="tx1"/>
                </a:solidFill>
              </a:rPr>
              <a:t>Emaitzak argitaratzea eta udal aurrekontuetan txertatzea (Politikariek)</a:t>
            </a:r>
          </a:p>
        </p:txBody>
      </p:sp>
      <p:sp>
        <p:nvSpPr>
          <p:cNvPr id="61" name="Rectángulo 60">
            <a:extLst>
              <a:ext uri="{FF2B5EF4-FFF2-40B4-BE49-F238E27FC236}">
                <a16:creationId xmlns:a16="http://schemas.microsoft.com/office/drawing/2014/main" id="{34C89676-548E-4C63-929E-AB55743BC764}"/>
              </a:ext>
            </a:extLst>
          </p:cNvPr>
          <p:cNvSpPr/>
          <p:nvPr/>
        </p:nvSpPr>
        <p:spPr>
          <a:xfrm>
            <a:off x="495942" y="2513087"/>
            <a:ext cx="5969946" cy="555874"/>
          </a:xfrm>
          <a:prstGeom prst="rect">
            <a:avLst/>
          </a:prstGeom>
          <a:ln>
            <a:solidFill>
              <a:schemeClr val="accent1">
                <a:lumMod val="40000"/>
                <a:lumOff val="60000"/>
              </a:schemeClr>
            </a:solidFill>
          </a:ln>
        </p:spPr>
        <p:txBody>
          <a:bodyPr wrap="square" tIns="72000" bIns="72000">
            <a:noAutofit/>
          </a:bodyPr>
          <a:lstStyle/>
          <a:p>
            <a:pPr>
              <a:spcAft>
                <a:spcPts val="600"/>
              </a:spcAft>
            </a:pPr>
            <a:r>
              <a:rPr lang="eu-ES" sz="900" b="1" dirty="0">
                <a:solidFill>
                  <a:schemeClr val="tx1">
                    <a:lumMod val="50000"/>
                    <a:lumOff val="50000"/>
                  </a:schemeClr>
                </a:solidFill>
              </a:rPr>
              <a:t>ESLEITUTAKO AURREKONTUA</a:t>
            </a:r>
          </a:p>
          <a:p>
            <a:r>
              <a:rPr lang="eu-ES" sz="900" dirty="0">
                <a:solidFill>
                  <a:schemeClr val="tx1"/>
                </a:solidFill>
              </a:rPr>
              <a:t>GUZTIRA: 500.000 €  (250.000 € urteko,  aurrekontu orokorraren </a:t>
            </a:r>
            <a:r>
              <a:rPr lang="eu-ES" sz="900" b="1" dirty="0">
                <a:solidFill>
                  <a:schemeClr val="tx1"/>
                </a:solidFill>
              </a:rPr>
              <a:t>% 1,3 </a:t>
            </a:r>
            <a:r>
              <a:rPr lang="eu-ES" sz="900" dirty="0">
                <a:solidFill>
                  <a:schemeClr val="tx1"/>
                </a:solidFill>
              </a:rPr>
              <a:t>inguru).</a:t>
            </a:r>
          </a:p>
        </p:txBody>
      </p:sp>
      <p:sp>
        <p:nvSpPr>
          <p:cNvPr id="63" name="Rectángulo 62">
            <a:extLst>
              <a:ext uri="{FF2B5EF4-FFF2-40B4-BE49-F238E27FC236}">
                <a16:creationId xmlns:a16="http://schemas.microsoft.com/office/drawing/2014/main" id="{D8121EFE-EDD2-4F21-A3CA-E1409A3408A9}"/>
              </a:ext>
            </a:extLst>
          </p:cNvPr>
          <p:cNvSpPr/>
          <p:nvPr/>
        </p:nvSpPr>
        <p:spPr>
          <a:xfrm>
            <a:off x="6608763" y="1265384"/>
            <a:ext cx="3168649" cy="528372"/>
          </a:xfrm>
          <a:prstGeom prst="rect">
            <a:avLst/>
          </a:prstGeom>
          <a:ln>
            <a:solidFill>
              <a:schemeClr val="accent1">
                <a:lumMod val="40000"/>
                <a:lumOff val="60000"/>
              </a:schemeClr>
            </a:solidFill>
          </a:ln>
        </p:spPr>
        <p:txBody>
          <a:bodyPr wrap="square" tIns="72000" bIns="72000">
            <a:noAutofit/>
          </a:bodyPr>
          <a:lstStyle/>
          <a:p>
            <a:pPr>
              <a:spcAft>
                <a:spcPts val="600"/>
              </a:spcAft>
            </a:pPr>
            <a:r>
              <a:rPr lang="eu-ES" sz="900" b="1" dirty="0">
                <a:solidFill>
                  <a:schemeClr val="tx1">
                    <a:lumMod val="50000"/>
                    <a:lumOff val="50000"/>
                  </a:schemeClr>
                </a:solidFill>
              </a:rPr>
              <a:t>LAGUNTZA TEKNIKOA</a:t>
            </a:r>
          </a:p>
          <a:p>
            <a:r>
              <a:rPr lang="eu-ES" sz="900" b="1" dirty="0">
                <a:solidFill>
                  <a:schemeClr val="tx1"/>
                </a:solidFill>
              </a:rPr>
              <a:t>Bai (barnekoa eta kanpokoa)</a:t>
            </a:r>
          </a:p>
        </p:txBody>
      </p:sp>
      <p:sp>
        <p:nvSpPr>
          <p:cNvPr id="112" name="Rectángulo 111">
            <a:extLst>
              <a:ext uri="{FF2B5EF4-FFF2-40B4-BE49-F238E27FC236}">
                <a16:creationId xmlns:a16="http://schemas.microsoft.com/office/drawing/2014/main" id="{2691C99E-CD00-40BF-9AEE-9FFB665CAF87}"/>
              </a:ext>
            </a:extLst>
          </p:cNvPr>
          <p:cNvSpPr/>
          <p:nvPr/>
        </p:nvSpPr>
        <p:spPr>
          <a:xfrm>
            <a:off x="6608763" y="4047624"/>
            <a:ext cx="3168648" cy="1397600"/>
          </a:xfrm>
          <a:prstGeom prst="rect">
            <a:avLst/>
          </a:prstGeom>
          <a:ln>
            <a:solidFill>
              <a:schemeClr val="accent1">
                <a:lumMod val="40000"/>
                <a:lumOff val="60000"/>
              </a:schemeClr>
            </a:solidFill>
          </a:ln>
        </p:spPr>
        <p:txBody>
          <a:bodyPr wrap="square" tIns="72000" bIns="72000">
            <a:noAutofit/>
          </a:bodyPr>
          <a:lstStyle/>
          <a:p>
            <a:pPr>
              <a:spcAft>
                <a:spcPts val="600"/>
              </a:spcAft>
            </a:pPr>
            <a:r>
              <a:rPr lang="eu-ES" sz="900" b="1" dirty="0">
                <a:solidFill>
                  <a:schemeClr val="tx1">
                    <a:lumMod val="50000"/>
                    <a:lumOff val="50000"/>
                  </a:schemeClr>
                </a:solidFill>
              </a:rPr>
              <a:t>PARTE HARTZEKO BIDEAK</a:t>
            </a:r>
          </a:p>
          <a:p>
            <a:pPr>
              <a:spcAft>
                <a:spcPts val="200"/>
              </a:spcAft>
            </a:pPr>
            <a:r>
              <a:rPr lang="eu-ES" sz="900" b="1" dirty="0">
                <a:solidFill>
                  <a:schemeClr val="tx1"/>
                </a:solidFill>
              </a:rPr>
              <a:t>Fisikoki eta online</a:t>
            </a:r>
          </a:p>
          <a:p>
            <a:pPr>
              <a:spcAft>
                <a:spcPts val="200"/>
              </a:spcAft>
            </a:pPr>
            <a:r>
              <a:rPr lang="eu-ES" sz="900" dirty="0">
                <a:solidFill>
                  <a:schemeClr val="tx1"/>
                </a:solidFill>
              </a:rPr>
              <a:t>Aurrez aurreko saio irekiak</a:t>
            </a:r>
          </a:p>
          <a:p>
            <a:pPr>
              <a:spcAft>
                <a:spcPts val="200"/>
              </a:spcAft>
            </a:pPr>
            <a:r>
              <a:rPr lang="eu-ES" sz="900" dirty="0">
                <a:solidFill>
                  <a:schemeClr val="tx1"/>
                </a:solidFill>
              </a:rPr>
              <a:t>Udal postontziak</a:t>
            </a:r>
          </a:p>
          <a:p>
            <a:pPr>
              <a:spcAft>
                <a:spcPts val="200"/>
              </a:spcAft>
            </a:pPr>
            <a:r>
              <a:rPr lang="eu-ES" sz="900" dirty="0">
                <a:solidFill>
                  <a:schemeClr val="tx1"/>
                </a:solidFill>
              </a:rPr>
              <a:t>Udal bulegoak</a:t>
            </a:r>
          </a:p>
          <a:p>
            <a:r>
              <a:rPr lang="eu-ES" sz="900" dirty="0">
                <a:solidFill>
                  <a:schemeClr val="tx1"/>
                </a:solidFill>
              </a:rPr>
              <a:t>Udal Webgunea.</a:t>
            </a:r>
          </a:p>
          <a:p>
            <a:r>
              <a:rPr lang="eu-ES" sz="900" dirty="0">
                <a:solidFill>
                  <a:schemeClr val="tx1"/>
                </a:solidFill>
              </a:rPr>
              <a:t>On </a:t>
            </a:r>
            <a:r>
              <a:rPr lang="eu-ES" sz="900" dirty="0" err="1">
                <a:solidFill>
                  <a:schemeClr val="tx1"/>
                </a:solidFill>
              </a:rPr>
              <a:t>line</a:t>
            </a:r>
            <a:r>
              <a:rPr lang="eu-ES" sz="900" dirty="0">
                <a:solidFill>
                  <a:schemeClr val="tx1"/>
                </a:solidFill>
              </a:rPr>
              <a:t> galdetegia</a:t>
            </a:r>
          </a:p>
          <a:p>
            <a:r>
              <a:rPr lang="eu-ES" sz="900" dirty="0">
                <a:solidFill>
                  <a:schemeClr val="tx1"/>
                </a:solidFill>
              </a:rPr>
              <a:t>Kalean “</a:t>
            </a:r>
            <a:r>
              <a:rPr lang="eu-ES" sz="900" dirty="0" err="1">
                <a:solidFill>
                  <a:schemeClr val="tx1"/>
                </a:solidFill>
              </a:rPr>
              <a:t>stand”-a</a:t>
            </a:r>
            <a:r>
              <a:rPr lang="eu-ES" sz="900" dirty="0">
                <a:solidFill>
                  <a:schemeClr val="tx1"/>
                </a:solidFill>
              </a:rPr>
              <a:t> (bozketa fasean</a:t>
            </a:r>
            <a:r>
              <a:rPr lang="eu-ES" sz="900" dirty="0">
                <a:solidFill>
                  <a:srgbClr val="00B050"/>
                </a:solidFill>
              </a:rPr>
              <a:t>). </a:t>
            </a:r>
          </a:p>
          <a:p>
            <a:endParaRPr lang="eu-ES" sz="900" dirty="0">
              <a:solidFill>
                <a:schemeClr val="tx1"/>
              </a:solidFill>
            </a:endParaRPr>
          </a:p>
        </p:txBody>
      </p:sp>
      <p:sp>
        <p:nvSpPr>
          <p:cNvPr id="116" name="Rectángulo 115">
            <a:extLst>
              <a:ext uri="{FF2B5EF4-FFF2-40B4-BE49-F238E27FC236}">
                <a16:creationId xmlns:a16="http://schemas.microsoft.com/office/drawing/2014/main" id="{BDF30CE2-2210-4AA6-A495-0DE30072E064}"/>
              </a:ext>
            </a:extLst>
          </p:cNvPr>
          <p:cNvSpPr/>
          <p:nvPr/>
        </p:nvSpPr>
        <p:spPr>
          <a:xfrm>
            <a:off x="6608763" y="5591562"/>
            <a:ext cx="3168648" cy="861774"/>
          </a:xfrm>
          <a:prstGeom prst="rect">
            <a:avLst/>
          </a:prstGeom>
          <a:ln>
            <a:solidFill>
              <a:schemeClr val="accent1">
                <a:lumMod val="40000"/>
                <a:lumOff val="60000"/>
              </a:schemeClr>
            </a:solidFill>
          </a:ln>
        </p:spPr>
        <p:txBody>
          <a:bodyPr wrap="square" tIns="72000" bIns="72000">
            <a:noAutofit/>
          </a:bodyPr>
          <a:lstStyle/>
          <a:p>
            <a:pPr>
              <a:spcAft>
                <a:spcPts val="600"/>
              </a:spcAft>
            </a:pPr>
            <a:r>
              <a:rPr lang="eu-ES" sz="900" b="1" dirty="0">
                <a:solidFill>
                  <a:schemeClr val="tx1">
                    <a:lumMod val="50000"/>
                    <a:lumOff val="50000"/>
                  </a:schemeClr>
                </a:solidFill>
              </a:rPr>
              <a:t>EGUTEGIA</a:t>
            </a:r>
          </a:p>
          <a:p>
            <a:pPr>
              <a:spcAft>
                <a:spcPts val="300"/>
              </a:spcAft>
            </a:pPr>
            <a:r>
              <a:rPr lang="eu-ES" sz="900" dirty="0">
                <a:solidFill>
                  <a:schemeClr val="tx1"/>
                </a:solidFill>
              </a:rPr>
              <a:t>Bi urtean behin antolatzen da </a:t>
            </a:r>
          </a:p>
          <a:p>
            <a:r>
              <a:rPr lang="eu-ES" sz="900" dirty="0">
                <a:solidFill>
                  <a:schemeClr val="tx1"/>
                </a:solidFill>
              </a:rPr>
              <a:t>Prozesuaren iraupena: 2018ko martxotik abendura,  2019-2020 urteko aurrekontuentzat</a:t>
            </a:r>
          </a:p>
        </p:txBody>
      </p:sp>
      <p:sp>
        <p:nvSpPr>
          <p:cNvPr id="117" name="Rectángulo 116">
            <a:extLst>
              <a:ext uri="{FF2B5EF4-FFF2-40B4-BE49-F238E27FC236}">
                <a16:creationId xmlns:a16="http://schemas.microsoft.com/office/drawing/2014/main" id="{23B81B92-09D4-4884-ADA7-93A99A4289AF}"/>
              </a:ext>
            </a:extLst>
          </p:cNvPr>
          <p:cNvSpPr/>
          <p:nvPr/>
        </p:nvSpPr>
        <p:spPr>
          <a:xfrm>
            <a:off x="508342" y="3068960"/>
            <a:ext cx="5956824" cy="1368152"/>
          </a:xfrm>
          <a:prstGeom prst="rect">
            <a:avLst/>
          </a:prstGeom>
          <a:ln>
            <a:solidFill>
              <a:schemeClr val="accent1">
                <a:lumMod val="40000"/>
                <a:lumOff val="60000"/>
              </a:schemeClr>
            </a:solidFill>
          </a:ln>
        </p:spPr>
        <p:txBody>
          <a:bodyPr wrap="square" tIns="72000" bIns="72000" anchor="ctr" anchorCtr="0">
            <a:noAutofit/>
          </a:bodyPr>
          <a:lstStyle/>
          <a:p>
            <a:pPr>
              <a:spcAft>
                <a:spcPts val="600"/>
              </a:spcAft>
            </a:pPr>
            <a:r>
              <a:rPr lang="eu-ES" sz="900" b="1" dirty="0">
                <a:solidFill>
                  <a:schemeClr val="tx1">
                    <a:lumMod val="50000"/>
                    <a:lumOff val="50000"/>
                  </a:schemeClr>
                </a:solidFill>
              </a:rPr>
              <a:t>PROIEKTUAK DEFINITZEKO ETA HAIEK AUKERATZEKO IRIZPIDEAK</a:t>
            </a:r>
          </a:p>
          <a:p>
            <a:pPr marL="171450" indent="-171450">
              <a:spcAft>
                <a:spcPts val="300"/>
              </a:spcAft>
              <a:buFont typeface="Wingdings" panose="05000000000000000000" pitchFamily="2" charset="2"/>
              <a:buChar char="ü"/>
            </a:pPr>
            <a:r>
              <a:rPr lang="eu-ES" sz="900" b="1" dirty="0">
                <a:solidFill>
                  <a:schemeClr val="tx1"/>
                </a:solidFill>
              </a:rPr>
              <a:t>Egonkorrak</a:t>
            </a:r>
            <a:r>
              <a:rPr lang="eu-ES" sz="900" dirty="0">
                <a:solidFill>
                  <a:schemeClr val="tx1"/>
                </a:solidFill>
              </a:rPr>
              <a:t>. Udal eskumenei, bideragarritasun teknikoari, kostu balioetsiari eta interes orokorrari lotuak. Baina baita elementu edo programa orokorragoen aurka joatea eragozten dieten irizpide politikoei ere.</a:t>
            </a:r>
          </a:p>
          <a:p>
            <a:pPr marL="171450" indent="-171450">
              <a:spcAft>
                <a:spcPts val="300"/>
              </a:spcAft>
              <a:buFont typeface="Wingdings" panose="05000000000000000000" pitchFamily="2" charset="2"/>
              <a:buChar char="ü"/>
            </a:pPr>
            <a:r>
              <a:rPr lang="eu-ES" sz="900" b="1" dirty="0">
                <a:solidFill>
                  <a:schemeClr val="tx1"/>
                </a:solidFill>
              </a:rPr>
              <a:t>120.000 € edo gutxiagoko proposamenak.</a:t>
            </a:r>
          </a:p>
          <a:p>
            <a:pPr marL="171450" indent="-171450">
              <a:buFont typeface="Wingdings" panose="05000000000000000000" pitchFamily="2" charset="2"/>
              <a:buChar char="ü"/>
            </a:pPr>
            <a:r>
              <a:rPr lang="eu-ES" sz="900" dirty="0">
                <a:solidFill>
                  <a:schemeClr val="tx1"/>
                </a:solidFill>
              </a:rPr>
              <a:t>Lehentasunak ezartzeko fasean </a:t>
            </a:r>
            <a:r>
              <a:rPr lang="eu-ES" sz="900" b="1" dirty="0">
                <a:solidFill>
                  <a:schemeClr val="tx1"/>
                </a:solidFill>
              </a:rPr>
              <a:t>denen artean </a:t>
            </a:r>
            <a:r>
              <a:rPr lang="eu-ES" sz="900" dirty="0">
                <a:solidFill>
                  <a:schemeClr val="tx1"/>
                </a:solidFill>
              </a:rPr>
              <a:t>zehaztutako irizpideak. </a:t>
            </a:r>
          </a:p>
          <a:p>
            <a:pPr marL="171450" indent="-171450">
              <a:buFont typeface="Wingdings" panose="05000000000000000000" pitchFamily="2" charset="2"/>
              <a:buChar char="ü"/>
            </a:pPr>
            <a:endParaRPr lang="eu-ES" sz="900" dirty="0">
              <a:solidFill>
                <a:schemeClr val="tx1"/>
              </a:solidFill>
            </a:endParaRPr>
          </a:p>
          <a:p>
            <a:r>
              <a:rPr lang="eu-ES" sz="900" dirty="0">
                <a:solidFill>
                  <a:schemeClr val="tx1"/>
                </a:solidFill>
              </a:rPr>
              <a:t>80.000 -120.000 € arteko bozka gehien jasotzen dituzten lehen bi proposamenek egingo dute aurrera. Gainontzeko proposamenak,, botoen araberako hurrenkeran, 500.000 €-ak agortu bitarte.</a:t>
            </a:r>
          </a:p>
        </p:txBody>
      </p:sp>
      <p:pic>
        <p:nvPicPr>
          <p:cNvPr id="12" name="Gráfico 7" descr="Cabeza con engranajes">
            <a:extLst>
              <a:ext uri="{FF2B5EF4-FFF2-40B4-BE49-F238E27FC236}">
                <a16:creationId xmlns:a16="http://schemas.microsoft.com/office/drawing/2014/main" id="{43E03FB2-29EA-404A-AA06-DB35A0B4B192}"/>
              </a:ext>
            </a:extLst>
          </p:cNvPr>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134387" y="1307743"/>
            <a:ext cx="330779" cy="330779"/>
          </a:xfrm>
          <a:prstGeom prst="rect">
            <a:avLst/>
          </a:prstGeom>
        </p:spPr>
      </p:pic>
      <p:pic>
        <p:nvPicPr>
          <p:cNvPr id="13" name="Gráfico 22" descr="Monedas">
            <a:extLst>
              <a:ext uri="{FF2B5EF4-FFF2-40B4-BE49-F238E27FC236}">
                <a16:creationId xmlns:a16="http://schemas.microsoft.com/office/drawing/2014/main" id="{0B24D66C-8DD9-408F-8F47-6C1A8CBCBBD2}"/>
              </a:ext>
            </a:extLst>
          </p:cNvPr>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178393" y="2638240"/>
            <a:ext cx="262922" cy="262922"/>
          </a:xfrm>
          <a:prstGeom prst="rect">
            <a:avLst/>
          </a:prstGeom>
        </p:spPr>
      </p:pic>
      <p:pic>
        <p:nvPicPr>
          <p:cNvPr id="14" name="Gráfico 36" descr="Globo de pensamiento">
            <a:extLst>
              <a:ext uri="{FF2B5EF4-FFF2-40B4-BE49-F238E27FC236}">
                <a16:creationId xmlns:a16="http://schemas.microsoft.com/office/drawing/2014/main" id="{A6347AD0-F3C6-4E8F-9CBA-3D38CEF8D6FE}"/>
              </a:ext>
            </a:extLst>
          </p:cNvPr>
          <p:cNvPicPr>
            <a:picLocks noChangeAspect="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6180595" y="3356992"/>
            <a:ext cx="286914" cy="286914"/>
          </a:xfrm>
          <a:prstGeom prst="rect">
            <a:avLst/>
          </a:prstGeom>
        </p:spPr>
      </p:pic>
      <p:pic>
        <p:nvPicPr>
          <p:cNvPr id="15" name="Picture 2" descr="Z:\ARCHIVO FOTOGRAFICO\ICONOS (Derechos - S&amp;F Comprados en Flaticons)\080-trabajo-en-equipo.png"/>
          <p:cNvPicPr>
            <a:picLocks noChangeAspect="1" noChangeArrowheads="1"/>
          </p:cNvPicPr>
          <p:nvPr/>
        </p:nvPicPr>
        <p:blipFill>
          <a:blip r:embed="rId8"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67296" y="4653136"/>
            <a:ext cx="274019" cy="27401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Z:\ARCHIVO FOTOGRAFICO\ICONOS (Derechos - S&amp;F Comprados en Flaticons)\handshake.png"/>
          <p:cNvPicPr>
            <a:picLocks noChangeAspect="1" noChangeArrowheads="1"/>
          </p:cNvPicPr>
          <p:nvPr/>
        </p:nvPicPr>
        <p:blipFill>
          <a:blip r:embed="rId9"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55209" y="1269016"/>
            <a:ext cx="305976" cy="305976"/>
          </a:xfrm>
          <a:prstGeom prst="rect">
            <a:avLst/>
          </a:prstGeom>
          <a:noFill/>
          <a:extLst>
            <a:ext uri="{909E8E84-426E-40DD-AFC4-6F175D3DCCD1}">
              <a14:hiddenFill xmlns:a14="http://schemas.microsoft.com/office/drawing/2010/main">
                <a:solidFill>
                  <a:srgbClr val="FFFFFF"/>
                </a:solidFill>
              </a14:hiddenFill>
            </a:ext>
          </a:extLst>
        </p:spPr>
      </p:pic>
      <p:pic>
        <p:nvPicPr>
          <p:cNvPr id="17" name="Gráfico 39" descr="Megáfono">
            <a:extLst>
              <a:ext uri="{FF2B5EF4-FFF2-40B4-BE49-F238E27FC236}">
                <a16:creationId xmlns:a16="http://schemas.microsoft.com/office/drawing/2014/main" id="{C6FAA5D7-DBDB-4AE0-8311-74D148874464}"/>
              </a:ext>
            </a:extLst>
          </p:cNvPr>
          <p:cNvPicPr>
            <a:picLocks noChangeAspect="1"/>
          </p:cNvPicPr>
          <p:nvPr/>
        </p:nvPicPr>
        <p:blipFill>
          <a:blip r:embed="rId10" cstate="print">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9362237" y="1913144"/>
            <a:ext cx="398948" cy="398948"/>
          </a:xfrm>
          <a:prstGeom prst="rect">
            <a:avLst/>
          </a:prstGeom>
        </p:spPr>
      </p:pic>
      <p:pic>
        <p:nvPicPr>
          <p:cNvPr id="18" name="Gráfico 41" descr="Lápiz">
            <a:extLst>
              <a:ext uri="{FF2B5EF4-FFF2-40B4-BE49-F238E27FC236}">
                <a16:creationId xmlns:a16="http://schemas.microsoft.com/office/drawing/2014/main" id="{CA090593-07A7-4ADF-A5E6-70ABF63EA518}"/>
              </a:ext>
            </a:extLst>
          </p:cNvPr>
          <p:cNvPicPr>
            <a:picLocks noChangeAspect="1"/>
          </p:cNvPicPr>
          <p:nvPr/>
        </p:nvPicPr>
        <p:blipFill>
          <a:blip r:embed="rId12" cstate="print">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9415506" y="4068615"/>
            <a:ext cx="340116" cy="340116"/>
          </a:xfrm>
          <a:prstGeom prst="rect">
            <a:avLst/>
          </a:prstGeom>
        </p:spPr>
      </p:pic>
      <p:pic>
        <p:nvPicPr>
          <p:cNvPr id="19" name="Gráfico 48" descr="Calendario">
            <a:extLst>
              <a:ext uri="{FF2B5EF4-FFF2-40B4-BE49-F238E27FC236}">
                <a16:creationId xmlns:a16="http://schemas.microsoft.com/office/drawing/2014/main" id="{693687A2-401D-4BCB-A11C-E249131664F7}"/>
              </a:ext>
            </a:extLst>
          </p:cNvPr>
          <p:cNvPicPr>
            <a:picLocks noChangeAspect="1"/>
          </p:cNvPicPr>
          <p:nvPr/>
        </p:nvPicPr>
        <p:blipFill>
          <a:blip r:embed="rId14" cstate="print">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9433582" y="5592827"/>
            <a:ext cx="349229" cy="349229"/>
          </a:xfrm>
          <a:prstGeom prst="rect">
            <a:avLst/>
          </a:prstGeom>
        </p:spPr>
      </p:pic>
      <p:sp>
        <p:nvSpPr>
          <p:cNvPr id="21" name="Rectángulo 20">
            <a:extLst>
              <a:ext uri="{FF2B5EF4-FFF2-40B4-BE49-F238E27FC236}">
                <a16:creationId xmlns:a16="http://schemas.microsoft.com/office/drawing/2014/main" id="{61D799EF-197F-4D65-A3DD-A041D82AE2B5}"/>
              </a:ext>
            </a:extLst>
          </p:cNvPr>
          <p:cNvSpPr/>
          <p:nvPr/>
        </p:nvSpPr>
        <p:spPr>
          <a:xfrm>
            <a:off x="514657" y="5661248"/>
            <a:ext cx="5972839" cy="936104"/>
          </a:xfrm>
          <a:prstGeom prst="rect">
            <a:avLst/>
          </a:prstGeom>
          <a:ln>
            <a:solidFill>
              <a:schemeClr val="accent1">
                <a:lumMod val="40000"/>
                <a:lumOff val="60000"/>
              </a:schemeClr>
            </a:solidFill>
          </a:ln>
        </p:spPr>
        <p:txBody>
          <a:bodyPr wrap="square" tIns="72000" bIns="72000">
            <a:noAutofit/>
          </a:bodyPr>
          <a:lstStyle/>
          <a:p>
            <a:pPr>
              <a:spcAft>
                <a:spcPts val="600"/>
              </a:spcAft>
            </a:pPr>
            <a:r>
              <a:rPr lang="eu-ES" sz="900" b="1" dirty="0">
                <a:solidFill>
                  <a:schemeClr val="tx1">
                    <a:lumMod val="50000"/>
                    <a:lumOff val="50000"/>
                  </a:schemeClr>
                </a:solidFill>
              </a:rPr>
              <a:t>PARTE HARTZE MAILAK: DATUAK</a:t>
            </a:r>
          </a:p>
          <a:p>
            <a:r>
              <a:rPr lang="eu-ES" sz="900" b="1" dirty="0">
                <a:solidFill>
                  <a:schemeClr val="tx1"/>
                </a:solidFill>
              </a:rPr>
              <a:t>1. FASEA: </a:t>
            </a:r>
            <a:r>
              <a:rPr lang="eu-ES" sz="900" dirty="0">
                <a:solidFill>
                  <a:schemeClr val="tx1"/>
                </a:solidFill>
              </a:rPr>
              <a:t>Aurkeztutako proposamenak: </a:t>
            </a:r>
            <a:r>
              <a:rPr lang="eu-ES" sz="900" b="1" dirty="0">
                <a:solidFill>
                  <a:schemeClr val="tx1"/>
                </a:solidFill>
              </a:rPr>
              <a:t>376 proposamen; bateratuta 267</a:t>
            </a:r>
          </a:p>
          <a:p>
            <a:r>
              <a:rPr lang="eu-ES" sz="900" b="1" dirty="0">
                <a:solidFill>
                  <a:schemeClr val="tx1"/>
                </a:solidFill>
              </a:rPr>
              <a:t>2. FASEA: </a:t>
            </a:r>
            <a:r>
              <a:rPr lang="eu-ES" sz="900" dirty="0">
                <a:solidFill>
                  <a:schemeClr val="tx1"/>
                </a:solidFill>
              </a:rPr>
              <a:t>Balioztatutako proposamenak: </a:t>
            </a:r>
            <a:r>
              <a:rPr lang="eu-ES" sz="900" b="1" dirty="0">
                <a:solidFill>
                  <a:schemeClr val="tx1"/>
                </a:solidFill>
              </a:rPr>
              <a:t>161 proposamenek aurrera</a:t>
            </a:r>
          </a:p>
          <a:p>
            <a:r>
              <a:rPr lang="eu-ES" sz="900" b="1" dirty="0">
                <a:solidFill>
                  <a:schemeClr val="tx1"/>
                </a:solidFill>
              </a:rPr>
              <a:t>3. FASEA: </a:t>
            </a:r>
            <a:r>
              <a:rPr lang="eu-ES" sz="900" dirty="0">
                <a:solidFill>
                  <a:schemeClr val="tx1"/>
                </a:solidFill>
              </a:rPr>
              <a:t>Lehenestea: </a:t>
            </a:r>
            <a:r>
              <a:rPr lang="eu-ES" sz="900" b="1" dirty="0">
                <a:solidFill>
                  <a:schemeClr val="tx1"/>
                </a:solidFill>
              </a:rPr>
              <a:t>61 proposamenek aurrera</a:t>
            </a:r>
          </a:p>
          <a:p>
            <a:r>
              <a:rPr lang="eu-ES" sz="900" b="1" dirty="0">
                <a:solidFill>
                  <a:schemeClr val="tx1"/>
                </a:solidFill>
              </a:rPr>
              <a:t>4. FASEA: </a:t>
            </a:r>
            <a:r>
              <a:rPr lang="eu-ES" sz="900" dirty="0">
                <a:solidFill>
                  <a:schemeClr val="tx1"/>
                </a:solidFill>
              </a:rPr>
              <a:t>Bideragarritasunaren analisia eta bozketa: </a:t>
            </a:r>
            <a:r>
              <a:rPr lang="eu-ES" sz="900" b="1" dirty="0">
                <a:solidFill>
                  <a:schemeClr val="tx1"/>
                </a:solidFill>
              </a:rPr>
              <a:t>30 proposamen botoa emateko eta 1.025 boto emaile</a:t>
            </a:r>
          </a:p>
          <a:p>
            <a:endParaRPr lang="es-ES" sz="900" b="1" dirty="0">
              <a:solidFill>
                <a:schemeClr val="tx1"/>
              </a:solidFill>
            </a:endParaRPr>
          </a:p>
        </p:txBody>
      </p:sp>
      <p:pic>
        <p:nvPicPr>
          <p:cNvPr id="22" name="Picture 7" descr="Z:\ARCHIVO FOTOGRAFICO\ICONOS (Derechos - S&amp;F Comprados en Flaticons)\075-presentacion-1.png">
            <a:extLst>
              <a:ext uri="{FF2B5EF4-FFF2-40B4-BE49-F238E27FC236}">
                <a16:creationId xmlns:a16="http://schemas.microsoft.com/office/drawing/2014/main" id="{B8CAA093-0E90-4A15-9EE4-1DD2755F84E5}"/>
              </a:ext>
            </a:extLst>
          </p:cNvPr>
          <p:cNvPicPr>
            <a:picLocks noChangeAspect="1" noChangeArrowheads="1"/>
          </p:cNvPicPr>
          <p:nvPr/>
        </p:nvPicPr>
        <p:blipFill>
          <a:blip r:embed="rId16"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84695" y="5988637"/>
            <a:ext cx="267916" cy="2679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Resultado de imagen de Oñati presupuestos participativos">
            <a:extLst>
              <a:ext uri="{FF2B5EF4-FFF2-40B4-BE49-F238E27FC236}">
                <a16:creationId xmlns:a16="http://schemas.microsoft.com/office/drawing/2014/main" id="{01536A71-169F-475F-AD3D-1829F78AC8FE}"/>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534790" y="692696"/>
            <a:ext cx="954714" cy="397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6709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de flecha 3">
            <a:extLst>
              <a:ext uri="{FF2B5EF4-FFF2-40B4-BE49-F238E27FC236}">
                <a16:creationId xmlns:a16="http://schemas.microsoft.com/office/drawing/2014/main" id="{28ABD2CA-0BE3-48C2-B034-48C43809E1A6}"/>
              </a:ext>
            </a:extLst>
          </p:cNvPr>
          <p:cNvCxnSpPr>
            <a:cxnSpLocks/>
            <a:stCxn id="54" idx="3"/>
            <a:endCxn id="22" idx="1"/>
          </p:cNvCxnSpPr>
          <p:nvPr/>
        </p:nvCxnSpPr>
        <p:spPr>
          <a:xfrm>
            <a:off x="1488484" y="2204944"/>
            <a:ext cx="7065036" cy="36069"/>
          </a:xfrm>
          <a:prstGeom prst="straightConnector1">
            <a:avLst/>
          </a:prstGeom>
          <a:ln w="19050">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1" name="Shape 91">
            <a:extLst>
              <a:ext uri="{FF2B5EF4-FFF2-40B4-BE49-F238E27FC236}">
                <a16:creationId xmlns:a16="http://schemas.microsoft.com/office/drawing/2014/main" id="{18CF3113-1111-4C8A-8F77-A402055F6BD2}"/>
              </a:ext>
            </a:extLst>
          </p:cNvPr>
          <p:cNvSpPr txBox="1">
            <a:spLocks/>
          </p:cNvSpPr>
          <p:nvPr/>
        </p:nvSpPr>
        <p:spPr>
          <a:xfrm>
            <a:off x="488504" y="496557"/>
            <a:ext cx="8712968" cy="556179"/>
          </a:xfrm>
          <a:prstGeom prst="rect">
            <a:avLst/>
          </a:prstGeom>
        </p:spPr>
        <p:txBody>
          <a:bodyPr spcFirstLastPara="1" wrap="square" lIns="90000" tIns="46800" rIns="90000" bIns="46800" anchor="t" anchorCtr="0">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defTabSz="914400">
              <a:spcBef>
                <a:spcPts val="0"/>
              </a:spcBef>
              <a:spcAft>
                <a:spcPts val="0"/>
              </a:spcAft>
              <a:buClr>
                <a:srgbClr val="F67031"/>
              </a:buClr>
              <a:buSzPts val="3000"/>
            </a:pPr>
            <a:r>
              <a:rPr lang="eu-ES" sz="1600" b="1" dirty="0">
                <a:solidFill>
                  <a:schemeClr val="bg1">
                    <a:lumMod val="50000"/>
                  </a:schemeClr>
                </a:solidFill>
                <a:latin typeface="Arial" panose="020B0604020202020204" pitchFamily="34" charset="0"/>
                <a:ea typeface="Nunito Sans"/>
                <a:cs typeface="Arial" panose="020B0604020202020204" pitchFamily="34" charset="0"/>
                <a:sym typeface="Nunito Sans"/>
              </a:rPr>
              <a:t>4. esperientzia: Oñati - Dabilen herria, Partaidetzazko Aurrekontuak</a:t>
            </a:r>
          </a:p>
          <a:p>
            <a:pPr algn="l" defTabSz="914400">
              <a:spcBef>
                <a:spcPts val="0"/>
              </a:spcBef>
              <a:spcAft>
                <a:spcPts val="0"/>
              </a:spcAft>
              <a:buClr>
                <a:srgbClr val="F67031"/>
              </a:buClr>
              <a:buSzPts val="3000"/>
            </a:pPr>
            <a:r>
              <a:rPr lang="eu-ES" sz="1400" dirty="0">
                <a:solidFill>
                  <a:schemeClr val="accent6">
                    <a:lumMod val="75000"/>
                  </a:schemeClr>
                </a:solidFill>
                <a:latin typeface="Arial" panose="020B0604020202020204" pitchFamily="34" charset="0"/>
                <a:ea typeface="Nunito Sans"/>
                <a:cs typeface="Arial" panose="020B0604020202020204" pitchFamily="34" charset="0"/>
                <a:sym typeface="Nunito Sans"/>
              </a:rPr>
              <a:t>PROZESUAREN FLUXUGRAMA</a:t>
            </a:r>
          </a:p>
        </p:txBody>
      </p:sp>
      <p:sp>
        <p:nvSpPr>
          <p:cNvPr id="54" name="Rectángulo 53">
            <a:extLst>
              <a:ext uri="{FF2B5EF4-FFF2-40B4-BE49-F238E27FC236}">
                <a16:creationId xmlns:a16="http://schemas.microsoft.com/office/drawing/2014/main" id="{E04A7E1F-4A40-417E-970A-272D4800C572}"/>
              </a:ext>
            </a:extLst>
          </p:cNvPr>
          <p:cNvSpPr/>
          <p:nvPr/>
        </p:nvSpPr>
        <p:spPr>
          <a:xfrm>
            <a:off x="408484" y="1484944"/>
            <a:ext cx="1080000" cy="1440000"/>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u-ES" sz="1000" dirty="0">
                <a:solidFill>
                  <a:schemeClr val="bg1"/>
                </a:solidFill>
              </a:rPr>
              <a:t>Herritarren proposamena</a:t>
            </a:r>
          </a:p>
        </p:txBody>
      </p:sp>
      <p:sp>
        <p:nvSpPr>
          <p:cNvPr id="55" name="Rectángulo 54">
            <a:extLst>
              <a:ext uri="{FF2B5EF4-FFF2-40B4-BE49-F238E27FC236}">
                <a16:creationId xmlns:a16="http://schemas.microsoft.com/office/drawing/2014/main" id="{16BDF637-54C3-42ED-846D-9B145E8CD185}"/>
              </a:ext>
            </a:extLst>
          </p:cNvPr>
          <p:cNvSpPr/>
          <p:nvPr/>
        </p:nvSpPr>
        <p:spPr>
          <a:xfrm>
            <a:off x="2144808" y="1484944"/>
            <a:ext cx="1080000" cy="1440000"/>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u-ES" sz="1000" dirty="0">
                <a:solidFill>
                  <a:schemeClr val="bg1"/>
                </a:solidFill>
              </a:rPr>
              <a:t>Balioztatze politikoa</a:t>
            </a:r>
          </a:p>
        </p:txBody>
      </p:sp>
      <p:sp>
        <p:nvSpPr>
          <p:cNvPr id="56" name="Rectángulo 55">
            <a:extLst>
              <a:ext uri="{FF2B5EF4-FFF2-40B4-BE49-F238E27FC236}">
                <a16:creationId xmlns:a16="http://schemas.microsoft.com/office/drawing/2014/main" id="{D9AAAA38-7175-423A-B388-073B2EFD33E7}"/>
              </a:ext>
            </a:extLst>
          </p:cNvPr>
          <p:cNvSpPr/>
          <p:nvPr/>
        </p:nvSpPr>
        <p:spPr>
          <a:xfrm>
            <a:off x="4105031" y="1521013"/>
            <a:ext cx="1080000" cy="1440000"/>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u-ES" sz="1000" dirty="0">
                <a:solidFill>
                  <a:schemeClr val="bg1"/>
                </a:solidFill>
              </a:rPr>
              <a:t>Herritarrek ezartzen dituzten lehentasunak</a:t>
            </a:r>
          </a:p>
        </p:txBody>
      </p:sp>
      <p:sp>
        <p:nvSpPr>
          <p:cNvPr id="59" name="Rectángulo 58">
            <a:extLst>
              <a:ext uri="{FF2B5EF4-FFF2-40B4-BE49-F238E27FC236}">
                <a16:creationId xmlns:a16="http://schemas.microsoft.com/office/drawing/2014/main" id="{B86D57DA-B209-4A55-9AEB-B880867B4FF9}"/>
              </a:ext>
            </a:extLst>
          </p:cNvPr>
          <p:cNvSpPr/>
          <p:nvPr/>
        </p:nvSpPr>
        <p:spPr>
          <a:xfrm>
            <a:off x="272479" y="3060788"/>
            <a:ext cx="1532095" cy="117724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spcAft>
                <a:spcPts val="300"/>
              </a:spcAft>
            </a:pPr>
            <a:r>
              <a:rPr lang="eu-ES" sz="900" dirty="0">
                <a:solidFill>
                  <a:schemeClr val="tx1"/>
                </a:solidFill>
              </a:rPr>
              <a:t>Honakoa eskatzen da:</a:t>
            </a:r>
          </a:p>
          <a:p>
            <a:pPr marL="144000" indent="-144000">
              <a:spcAft>
                <a:spcPts val="300"/>
              </a:spcAft>
              <a:buFont typeface="Wingdings" panose="05000000000000000000" pitchFamily="2" charset="2"/>
              <a:buChar char="q"/>
            </a:pPr>
            <a:r>
              <a:rPr lang="eu-ES" sz="900" dirty="0">
                <a:solidFill>
                  <a:schemeClr val="tx1"/>
                </a:solidFill>
              </a:rPr>
              <a:t>Izenburua eta deskribapena</a:t>
            </a:r>
          </a:p>
          <a:p>
            <a:pPr marL="144000" indent="-144000">
              <a:spcAft>
                <a:spcPts val="300"/>
              </a:spcAft>
              <a:buFont typeface="Wingdings" panose="05000000000000000000" pitchFamily="2" charset="2"/>
              <a:buChar char="q"/>
            </a:pPr>
            <a:r>
              <a:rPr lang="eu-ES" sz="900" dirty="0" err="1">
                <a:solidFill>
                  <a:schemeClr val="tx1"/>
                </a:solidFill>
              </a:rPr>
              <a:t>Asetu</a:t>
            </a:r>
            <a:r>
              <a:rPr lang="eu-ES" sz="900" dirty="0">
                <a:solidFill>
                  <a:schemeClr val="tx1"/>
                </a:solidFill>
              </a:rPr>
              <a:t> nahi den beharra</a:t>
            </a:r>
          </a:p>
          <a:p>
            <a:pPr marL="144000" indent="-144000">
              <a:buFont typeface="Wingdings" panose="05000000000000000000" pitchFamily="2" charset="2"/>
              <a:buChar char="q"/>
            </a:pPr>
            <a:r>
              <a:rPr lang="eu-ES" sz="900" dirty="0">
                <a:solidFill>
                  <a:schemeClr val="tx1"/>
                </a:solidFill>
              </a:rPr>
              <a:t>Ekimena zehazki non egin beharko litzatekeen (badagokio)</a:t>
            </a:r>
          </a:p>
        </p:txBody>
      </p:sp>
      <p:sp>
        <p:nvSpPr>
          <p:cNvPr id="60" name="Rectángulo 59">
            <a:extLst>
              <a:ext uri="{FF2B5EF4-FFF2-40B4-BE49-F238E27FC236}">
                <a16:creationId xmlns:a16="http://schemas.microsoft.com/office/drawing/2014/main" id="{E0D0551E-4D7F-4C65-B6A6-65D355A39008}"/>
              </a:ext>
            </a:extLst>
          </p:cNvPr>
          <p:cNvSpPr/>
          <p:nvPr/>
        </p:nvSpPr>
        <p:spPr>
          <a:xfrm>
            <a:off x="1928664" y="3060789"/>
            <a:ext cx="1512168" cy="92333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r>
              <a:rPr lang="eu-ES" sz="900" dirty="0">
                <a:solidFill>
                  <a:schemeClr val="tx1"/>
                </a:solidFill>
              </a:rPr>
              <a:t>Politikariek egiten badute ere, izaera politiko/ideologikoengatik proposamenak baztertzen ez dituzten iragazkiak dira</a:t>
            </a:r>
          </a:p>
        </p:txBody>
      </p:sp>
      <p:sp>
        <p:nvSpPr>
          <p:cNvPr id="67" name="Rectángulo 66">
            <a:extLst>
              <a:ext uri="{FF2B5EF4-FFF2-40B4-BE49-F238E27FC236}">
                <a16:creationId xmlns:a16="http://schemas.microsoft.com/office/drawing/2014/main" id="{75A22841-35AC-403A-BC51-03830B50A331}"/>
              </a:ext>
            </a:extLst>
          </p:cNvPr>
          <p:cNvSpPr/>
          <p:nvPr/>
        </p:nvSpPr>
        <p:spPr>
          <a:xfrm>
            <a:off x="3764372" y="3088347"/>
            <a:ext cx="1836700" cy="159274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marL="144000" indent="-144000">
              <a:spcAft>
                <a:spcPts val="300"/>
              </a:spcAft>
              <a:buFont typeface="Wingdings" panose="05000000000000000000" pitchFamily="2" charset="2"/>
              <a:buChar char="q"/>
            </a:pPr>
            <a:r>
              <a:rPr lang="eu-ES" sz="900" dirty="0">
                <a:solidFill>
                  <a:schemeClr val="tx1"/>
                </a:solidFill>
              </a:rPr>
              <a:t>Fase honen helburua hainbat irizpideren araberako mailaketa bat egitea da, lehentasunezkoak aukeratzeko.</a:t>
            </a:r>
          </a:p>
          <a:p>
            <a:pPr marL="144000" indent="-144000">
              <a:spcAft>
                <a:spcPts val="300"/>
              </a:spcAft>
              <a:buFont typeface="Wingdings" panose="05000000000000000000" pitchFamily="2" charset="2"/>
              <a:buChar char="q"/>
            </a:pPr>
            <a:r>
              <a:rPr lang="eu-ES" sz="900" dirty="0">
                <a:solidFill>
                  <a:schemeClr val="tx1"/>
                </a:solidFill>
              </a:rPr>
              <a:t>2 azpifase ditu</a:t>
            </a:r>
          </a:p>
          <a:p>
            <a:pPr marL="176213">
              <a:spcAft>
                <a:spcPts val="300"/>
              </a:spcAft>
            </a:pPr>
            <a:r>
              <a:rPr lang="eu-ES" sz="900" dirty="0">
                <a:solidFill>
                  <a:schemeClr val="tx1"/>
                </a:solidFill>
              </a:rPr>
              <a:t>1) Herritarrek irizpideak zehazten dituzte</a:t>
            </a:r>
          </a:p>
          <a:p>
            <a:pPr marL="176213"/>
            <a:r>
              <a:rPr lang="eu-ES" sz="900" dirty="0">
                <a:solidFill>
                  <a:schemeClr val="tx1"/>
                </a:solidFill>
              </a:rPr>
              <a:t>2) Proposamenei irizpideak aplikatzen zaizkie</a:t>
            </a:r>
          </a:p>
        </p:txBody>
      </p:sp>
      <p:sp>
        <p:nvSpPr>
          <p:cNvPr id="68" name="Rectángulo 67">
            <a:extLst>
              <a:ext uri="{FF2B5EF4-FFF2-40B4-BE49-F238E27FC236}">
                <a16:creationId xmlns:a16="http://schemas.microsoft.com/office/drawing/2014/main" id="{A51726E8-36B8-4D8D-8B97-EF12FF736584}"/>
              </a:ext>
            </a:extLst>
          </p:cNvPr>
          <p:cNvSpPr/>
          <p:nvPr/>
        </p:nvSpPr>
        <p:spPr>
          <a:xfrm>
            <a:off x="6913871" y="1521013"/>
            <a:ext cx="1080000" cy="1440000"/>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u-ES" sz="1000" dirty="0">
                <a:solidFill>
                  <a:schemeClr val="bg1"/>
                </a:solidFill>
              </a:rPr>
              <a:t>Balorazio </a:t>
            </a:r>
            <a:r>
              <a:rPr lang="eu-ES" sz="1000" dirty="0" err="1">
                <a:solidFill>
                  <a:schemeClr val="bg1"/>
                </a:solidFill>
              </a:rPr>
              <a:t>tekniko-ekonomikoa</a:t>
            </a:r>
            <a:endParaRPr lang="eu-ES" sz="1000" dirty="0">
              <a:solidFill>
                <a:schemeClr val="bg1"/>
              </a:solidFill>
            </a:endParaRPr>
          </a:p>
        </p:txBody>
      </p:sp>
      <p:sp>
        <p:nvSpPr>
          <p:cNvPr id="69" name="Rectángulo 68">
            <a:extLst>
              <a:ext uri="{FF2B5EF4-FFF2-40B4-BE49-F238E27FC236}">
                <a16:creationId xmlns:a16="http://schemas.microsoft.com/office/drawing/2014/main" id="{FB27CC48-504B-4BC6-BA15-97D80CBF4451}"/>
              </a:ext>
            </a:extLst>
          </p:cNvPr>
          <p:cNvSpPr/>
          <p:nvPr/>
        </p:nvSpPr>
        <p:spPr>
          <a:xfrm>
            <a:off x="6733871" y="3088345"/>
            <a:ext cx="1440000" cy="113877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a:spcAft>
                <a:spcPts val="300"/>
              </a:spcAft>
            </a:pPr>
            <a:r>
              <a:rPr lang="eu-ES" sz="900" dirty="0">
                <a:solidFill>
                  <a:schemeClr val="tx1"/>
                </a:solidFill>
              </a:rPr>
              <a:t>Aplikatuko diren irizpideak:</a:t>
            </a:r>
          </a:p>
          <a:p>
            <a:pPr marL="144000" indent="-144000">
              <a:spcAft>
                <a:spcPts val="300"/>
              </a:spcAft>
              <a:buFont typeface="Wingdings" panose="05000000000000000000" pitchFamily="2" charset="2"/>
              <a:buChar char="q"/>
            </a:pPr>
            <a:r>
              <a:rPr lang="eu-ES" sz="900" dirty="0">
                <a:solidFill>
                  <a:schemeClr val="tx1"/>
                </a:solidFill>
              </a:rPr>
              <a:t>Teknikoki ez da bideragarria</a:t>
            </a:r>
          </a:p>
          <a:p>
            <a:pPr marL="144000" indent="-144000">
              <a:buFont typeface="Wingdings" panose="05000000000000000000" pitchFamily="2" charset="2"/>
              <a:buChar char="q"/>
            </a:pPr>
            <a:r>
              <a:rPr lang="eu-ES" sz="900" dirty="0">
                <a:solidFill>
                  <a:schemeClr val="tx1"/>
                </a:solidFill>
              </a:rPr>
              <a:t>Proposamen bati esleitu ahal zaion gehienezko diru kantitatea gainditzen du</a:t>
            </a:r>
          </a:p>
        </p:txBody>
      </p:sp>
      <p:pic>
        <p:nvPicPr>
          <p:cNvPr id="1026" name="Picture 2">
            <a:extLst>
              <a:ext uri="{FF2B5EF4-FFF2-40B4-BE49-F238E27FC236}">
                <a16:creationId xmlns:a16="http://schemas.microsoft.com/office/drawing/2014/main" id="{9F2C6E26-F858-4E7A-8044-BA22777F65F5}"/>
              </a:ext>
            </a:extLst>
          </p:cNvPr>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8484" y="6364932"/>
            <a:ext cx="448444" cy="448444"/>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929B038D-6055-4E2F-823E-E9C86897048C}"/>
              </a:ext>
            </a:extLst>
          </p:cNvPr>
          <p:cNvSpPr/>
          <p:nvPr/>
        </p:nvSpPr>
        <p:spPr>
          <a:xfrm>
            <a:off x="856928" y="6525344"/>
            <a:ext cx="1144737" cy="215444"/>
          </a:xfrm>
          <a:prstGeom prst="rect">
            <a:avLst/>
          </a:prstGeom>
        </p:spPr>
        <p:txBody>
          <a:bodyPr wrap="none">
            <a:spAutoFit/>
          </a:bodyPr>
          <a:lstStyle/>
          <a:p>
            <a:r>
              <a:rPr lang="eu-ES" sz="800" dirty="0">
                <a:solidFill>
                  <a:schemeClr val="tx1"/>
                </a:solidFill>
              </a:rPr>
              <a:t>Herritarren rol aktiboa</a:t>
            </a:r>
          </a:p>
        </p:txBody>
      </p:sp>
      <p:pic>
        <p:nvPicPr>
          <p:cNvPr id="18" name="Picture 2">
            <a:extLst>
              <a:ext uri="{FF2B5EF4-FFF2-40B4-BE49-F238E27FC236}">
                <a16:creationId xmlns:a16="http://schemas.microsoft.com/office/drawing/2014/main" id="{2B27CBE4-BD23-483B-9980-81DC15DE3877}"/>
              </a:ext>
            </a:extLst>
          </p:cNvPr>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4262" y="1072569"/>
            <a:ext cx="448444" cy="44844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15275436-B920-411E-A21C-1A80AEDDD8A0}"/>
              </a:ext>
            </a:extLst>
          </p:cNvPr>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97044" y="1065723"/>
            <a:ext cx="448444" cy="448444"/>
          </a:xfrm>
          <a:prstGeom prst="rect">
            <a:avLst/>
          </a:prstGeom>
          <a:noFill/>
          <a:extLst>
            <a:ext uri="{909E8E84-426E-40DD-AFC4-6F175D3DCCD1}">
              <a14:hiddenFill xmlns:a14="http://schemas.microsoft.com/office/drawing/2010/main">
                <a:solidFill>
                  <a:srgbClr val="FFFFFF"/>
                </a:solidFill>
              </a14:hiddenFill>
            </a:ext>
          </a:extLst>
        </p:spPr>
      </p:pic>
      <p:sp>
        <p:nvSpPr>
          <p:cNvPr id="22" name="Rectángulo 67">
            <a:extLst>
              <a:ext uri="{FF2B5EF4-FFF2-40B4-BE49-F238E27FC236}">
                <a16:creationId xmlns:a16="http://schemas.microsoft.com/office/drawing/2014/main" id="{A51726E8-36B8-4D8D-8B97-EF12FF736584}"/>
              </a:ext>
            </a:extLst>
          </p:cNvPr>
          <p:cNvSpPr/>
          <p:nvPr/>
        </p:nvSpPr>
        <p:spPr>
          <a:xfrm>
            <a:off x="8553520" y="1521013"/>
            <a:ext cx="1080000" cy="1440000"/>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u-ES" sz="1000" dirty="0">
                <a:solidFill>
                  <a:schemeClr val="bg1"/>
                </a:solidFill>
              </a:rPr>
              <a:t>Bozketa</a:t>
            </a:r>
          </a:p>
        </p:txBody>
      </p:sp>
      <p:sp>
        <p:nvSpPr>
          <p:cNvPr id="24" name="Rectángulo 68">
            <a:extLst>
              <a:ext uri="{FF2B5EF4-FFF2-40B4-BE49-F238E27FC236}">
                <a16:creationId xmlns:a16="http://schemas.microsoft.com/office/drawing/2014/main" id="{FB27CC48-504B-4BC6-BA15-97D80CBF4451}"/>
              </a:ext>
            </a:extLst>
          </p:cNvPr>
          <p:cNvSpPr/>
          <p:nvPr/>
        </p:nvSpPr>
        <p:spPr>
          <a:xfrm>
            <a:off x="8481392" y="3088346"/>
            <a:ext cx="1296144" cy="179279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marL="144000" indent="-144000">
              <a:spcAft>
                <a:spcPts val="300"/>
              </a:spcAft>
              <a:buFont typeface="Wingdings" panose="05000000000000000000" pitchFamily="2" charset="2"/>
              <a:buChar char="q"/>
            </a:pPr>
            <a:r>
              <a:rPr lang="eu-ES" sz="900" dirty="0">
                <a:solidFill>
                  <a:schemeClr val="tx1"/>
                </a:solidFill>
              </a:rPr>
              <a:t>Ez dago aurretik zehaztutako kopurutik, “maneiagarria” den bitartean, botoen bidez erabakiko da (30 proposamen inguru)</a:t>
            </a:r>
          </a:p>
          <a:p>
            <a:pPr marL="144000" indent="-144000">
              <a:buFont typeface="Wingdings" panose="05000000000000000000" pitchFamily="2" charset="2"/>
              <a:buChar char="q"/>
            </a:pPr>
            <a:r>
              <a:rPr lang="eu-ES" sz="900" dirty="0">
                <a:solidFill>
                  <a:schemeClr val="tx1"/>
                </a:solidFill>
              </a:rPr>
              <a:t>Herritarrek nahitaez aukeratu behar dituzte proiektuetatik 10</a:t>
            </a:r>
          </a:p>
        </p:txBody>
      </p:sp>
      <p:sp>
        <p:nvSpPr>
          <p:cNvPr id="2" name="1 Rectángulo"/>
          <p:cNvSpPr/>
          <p:nvPr/>
        </p:nvSpPr>
        <p:spPr>
          <a:xfrm>
            <a:off x="632706" y="4277995"/>
            <a:ext cx="3348246" cy="1838965"/>
          </a:xfrm>
          <a:prstGeom prst="rect">
            <a:avLst/>
          </a:prstGeom>
        </p:spPr>
        <p:txBody>
          <a:bodyPr wrap="square">
            <a:spAutoFit/>
          </a:bodyPr>
          <a:lstStyle/>
          <a:p>
            <a:pPr>
              <a:spcAft>
                <a:spcPts val="300"/>
              </a:spcAft>
            </a:pPr>
            <a:r>
              <a:rPr lang="eu-ES" sz="800" dirty="0">
                <a:solidFill>
                  <a:schemeClr val="tx1"/>
                </a:solidFill>
                <a:latin typeface="arial" panose="020B0604020202020204" pitchFamily="34" charset="0"/>
              </a:rPr>
              <a:t>Fase honetako irizpideak</a:t>
            </a:r>
          </a:p>
          <a:p>
            <a:pPr marL="144000" indent="-144000">
              <a:spcAft>
                <a:spcPts val="300"/>
              </a:spcAft>
              <a:buFont typeface="Wingdings" panose="05000000000000000000" pitchFamily="2" charset="2"/>
              <a:buChar char="q"/>
            </a:pPr>
            <a:r>
              <a:rPr lang="eu-ES" sz="800" dirty="0">
                <a:solidFill>
                  <a:schemeClr val="tx1"/>
                </a:solidFill>
                <a:latin typeface="arial" panose="020B0604020202020204" pitchFamily="34" charset="0"/>
              </a:rPr>
              <a:t>Kudeaketa gastu orokorrak (aurrekonturik gabe) </a:t>
            </a:r>
          </a:p>
          <a:p>
            <a:pPr marL="144000" indent="-144000">
              <a:spcAft>
                <a:spcPts val="300"/>
              </a:spcAft>
              <a:buFont typeface="Wingdings" panose="05000000000000000000" pitchFamily="2" charset="2"/>
              <a:buChar char="q"/>
            </a:pPr>
            <a:r>
              <a:rPr lang="eu-ES" sz="800" dirty="0">
                <a:solidFill>
                  <a:schemeClr val="tx1"/>
                </a:solidFill>
                <a:latin typeface="arial" panose="020B0604020202020204" pitchFamily="34" charset="0"/>
              </a:rPr>
              <a:t>Ez da udalaren eskumena, edota erabakigunea beste organo-erakunde bati dagokio (adibidez, Mankomunitatea)</a:t>
            </a:r>
          </a:p>
          <a:p>
            <a:pPr marL="144000" indent="-144000">
              <a:spcAft>
                <a:spcPts val="300"/>
              </a:spcAft>
              <a:buFont typeface="Wingdings" panose="05000000000000000000" pitchFamily="2" charset="2"/>
              <a:buChar char="q"/>
            </a:pPr>
            <a:r>
              <a:rPr lang="eu-ES" sz="800" dirty="0">
                <a:solidFill>
                  <a:schemeClr val="tx1"/>
                </a:solidFill>
                <a:latin typeface="arial" panose="020B0604020202020204" pitchFamily="34" charset="0"/>
              </a:rPr>
              <a:t>Urte horretan egiteko planifikatuta dago , egin da , edo egiten da.</a:t>
            </a:r>
          </a:p>
          <a:p>
            <a:pPr marL="144000" indent="-144000">
              <a:spcAft>
                <a:spcPts val="300"/>
              </a:spcAft>
              <a:buFont typeface="Wingdings" panose="05000000000000000000" pitchFamily="2" charset="2"/>
              <a:buChar char="q"/>
            </a:pPr>
            <a:r>
              <a:rPr lang="eu-ES" sz="800" dirty="0">
                <a:solidFill>
                  <a:schemeClr val="tx1"/>
                </a:solidFill>
                <a:latin typeface="arial" panose="020B0604020202020204" pitchFamily="34" charset="0"/>
              </a:rPr>
              <a:t>Proposamen bati esleitu ahal zaion gehienezko diru kantitatea erraz gainditzen du.</a:t>
            </a:r>
          </a:p>
          <a:p>
            <a:pPr marL="144000" indent="-144000">
              <a:spcAft>
                <a:spcPts val="300"/>
              </a:spcAft>
              <a:buFont typeface="Wingdings" panose="05000000000000000000" pitchFamily="2" charset="2"/>
              <a:buChar char="q"/>
            </a:pPr>
            <a:r>
              <a:rPr lang="eu-ES" sz="800" dirty="0">
                <a:solidFill>
                  <a:schemeClr val="tx1"/>
                </a:solidFill>
                <a:latin typeface="arial" panose="020B0604020202020204" pitchFamily="34" charset="0"/>
              </a:rPr>
              <a:t>Ezin da urte bakarrean egin, udalaren “gastu arrunt errepikakor” berriak ezartzen dituelako </a:t>
            </a:r>
          </a:p>
          <a:p>
            <a:pPr marL="144000" indent="-144000">
              <a:spcAft>
                <a:spcPts val="300"/>
              </a:spcAft>
              <a:buFont typeface="Wingdings" panose="05000000000000000000" pitchFamily="2" charset="2"/>
              <a:buChar char="q"/>
            </a:pPr>
            <a:r>
              <a:rPr lang="eu-ES" sz="800" dirty="0">
                <a:solidFill>
                  <a:schemeClr val="tx1"/>
                </a:solidFill>
                <a:latin typeface="arial" panose="020B0604020202020204" pitchFamily="34" charset="0"/>
              </a:rPr>
              <a:t>Giza eskubideen edo udal zein maila handiagoko arauen aurka doa</a:t>
            </a:r>
          </a:p>
          <a:p>
            <a:pPr marL="144000" indent="-144000">
              <a:buFont typeface="Wingdings" panose="05000000000000000000" pitchFamily="2" charset="2"/>
              <a:buChar char="q"/>
            </a:pPr>
            <a:r>
              <a:rPr lang="eu-ES" sz="800" dirty="0">
                <a:solidFill>
                  <a:schemeClr val="tx1"/>
                </a:solidFill>
                <a:latin typeface="arial" panose="020B0604020202020204" pitchFamily="34" charset="0"/>
              </a:rPr>
              <a:t>Orokorregia  da (eta ez dago kontakturako modurik) edota ez da </a:t>
            </a:r>
            <a:r>
              <a:rPr lang="eu-ES" sz="800" dirty="0" err="1">
                <a:solidFill>
                  <a:schemeClr val="tx1"/>
                </a:solidFill>
                <a:latin typeface="arial" panose="020B0604020202020204" pitchFamily="34" charset="0"/>
              </a:rPr>
              <a:t>propositiboa</a:t>
            </a:r>
            <a:r>
              <a:rPr lang="eu-ES" sz="800" dirty="0">
                <a:solidFill>
                  <a:schemeClr val="tx1"/>
                </a:solidFill>
                <a:latin typeface="arial" panose="020B0604020202020204" pitchFamily="34" charset="0"/>
              </a:rPr>
              <a:t>.</a:t>
            </a:r>
          </a:p>
        </p:txBody>
      </p:sp>
      <p:cxnSp>
        <p:nvCxnSpPr>
          <p:cNvPr id="27" name="Conector recto de flecha 3">
            <a:extLst>
              <a:ext uri="{FF2B5EF4-FFF2-40B4-BE49-F238E27FC236}">
                <a16:creationId xmlns:a16="http://schemas.microsoft.com/office/drawing/2014/main" id="{28ABD2CA-0BE3-48C2-B034-48C43809E1A6}"/>
              </a:ext>
            </a:extLst>
          </p:cNvPr>
          <p:cNvCxnSpPr/>
          <p:nvPr/>
        </p:nvCxnSpPr>
        <p:spPr>
          <a:xfrm>
            <a:off x="2684748" y="3933056"/>
            <a:ext cx="0" cy="417597"/>
          </a:xfrm>
          <a:prstGeom prst="straightConnector1">
            <a:avLst/>
          </a:prstGeom>
          <a:ln w="19050">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6 Rectángulo"/>
          <p:cNvSpPr/>
          <p:nvPr/>
        </p:nvSpPr>
        <p:spPr>
          <a:xfrm>
            <a:off x="4105032" y="5369584"/>
            <a:ext cx="2720175" cy="1300356"/>
          </a:xfrm>
          <a:prstGeom prst="rect">
            <a:avLst/>
          </a:prstGeom>
        </p:spPr>
        <p:txBody>
          <a:bodyPr wrap="square">
            <a:spAutoFit/>
          </a:bodyPr>
          <a:lstStyle/>
          <a:p>
            <a:pPr marL="144000" indent="-144000">
              <a:spcAft>
                <a:spcPts val="300"/>
              </a:spcAft>
              <a:buFont typeface="Wingdings" panose="05000000000000000000" pitchFamily="2" charset="2"/>
              <a:buChar char="q"/>
            </a:pPr>
            <a:r>
              <a:rPr lang="eu-ES" sz="900" dirty="0">
                <a:solidFill>
                  <a:schemeClr val="tx1"/>
                </a:solidFill>
                <a:latin typeface="arial" panose="020B0604020202020204" pitchFamily="34" charset="0"/>
              </a:rPr>
              <a:t>Lehenestea aurrez aurreko hainbat saiotan egiten da.</a:t>
            </a:r>
          </a:p>
          <a:p>
            <a:pPr marL="144000" indent="-144000">
              <a:buFont typeface="Wingdings" panose="05000000000000000000" pitchFamily="2" charset="2"/>
              <a:buChar char="q"/>
            </a:pPr>
            <a:r>
              <a:rPr lang="eu-ES" sz="900" dirty="0">
                <a:solidFill>
                  <a:schemeClr val="tx1"/>
                </a:solidFill>
                <a:latin typeface="arial" panose="020B0604020202020204" pitchFamily="34" charset="0"/>
              </a:rPr>
              <a:t>2018 urteko irizpideak: </a:t>
            </a:r>
          </a:p>
          <a:p>
            <a:pPr lvl="0"/>
            <a:r>
              <a:rPr lang="eu-ES" sz="700" dirty="0">
                <a:solidFill>
                  <a:schemeClr val="tx1"/>
                </a:solidFill>
              </a:rPr>
              <a:t>1, Herritarren egunerokoa errazten du, hala nola, irisgarritasuna, segurtasuna, oinezko ibilbideak, bizi </a:t>
            </a:r>
            <a:r>
              <a:rPr lang="eu-ES" sz="700" dirty="0" err="1">
                <a:solidFill>
                  <a:schemeClr val="tx1"/>
                </a:solidFill>
              </a:rPr>
              <a:t>kalitatea…</a:t>
            </a:r>
            <a:endParaRPr lang="eu-ES" sz="700" dirty="0">
              <a:solidFill>
                <a:schemeClr val="tx1"/>
              </a:solidFill>
            </a:endParaRPr>
          </a:p>
          <a:p>
            <a:r>
              <a:rPr lang="eu-ES" sz="700" dirty="0">
                <a:solidFill>
                  <a:schemeClr val="tx1"/>
                </a:solidFill>
              </a:rPr>
              <a:t>.2, Elkarbizitza eta herritartasuna bultzatzen ditu. Proiektu eta proposamen hezitzaileak dira. Proposamenak elkarbizitzan eta jendarteko harremanak sustatzen laguntzen du.</a:t>
            </a:r>
          </a:p>
          <a:p>
            <a:pPr lvl="0"/>
            <a:r>
              <a:rPr lang="eu-ES" sz="700" dirty="0">
                <a:solidFill>
                  <a:schemeClr val="tx1"/>
                </a:solidFill>
              </a:rPr>
              <a:t>,3, Jasangarritasuna sustatzen, etorkizuneko belaunaldiengan ahalmena arriskuan jarri gabe.</a:t>
            </a:r>
          </a:p>
        </p:txBody>
      </p:sp>
      <p:cxnSp>
        <p:nvCxnSpPr>
          <p:cNvPr id="29" name="Conector recto de flecha 3">
            <a:extLst>
              <a:ext uri="{FF2B5EF4-FFF2-40B4-BE49-F238E27FC236}">
                <a16:creationId xmlns:a16="http://schemas.microsoft.com/office/drawing/2014/main" id="{28ABD2CA-0BE3-48C2-B034-48C43809E1A6}"/>
              </a:ext>
            </a:extLst>
          </p:cNvPr>
          <p:cNvCxnSpPr/>
          <p:nvPr/>
        </p:nvCxnSpPr>
        <p:spPr>
          <a:xfrm>
            <a:off x="4772980" y="5041806"/>
            <a:ext cx="0" cy="350769"/>
          </a:xfrm>
          <a:prstGeom prst="straightConnector1">
            <a:avLst/>
          </a:prstGeom>
          <a:ln w="19050">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11 Rectángulo"/>
          <p:cNvSpPr/>
          <p:nvPr/>
        </p:nvSpPr>
        <p:spPr>
          <a:xfrm>
            <a:off x="5448068" y="1271518"/>
            <a:ext cx="1285803" cy="1892826"/>
          </a:xfrm>
          <a:prstGeom prst="rect">
            <a:avLst/>
          </a:prstGeom>
          <a:solidFill>
            <a:schemeClr val="bg1"/>
          </a:solidFill>
        </p:spPr>
        <p:txBody>
          <a:bodyPr wrap="square" anchor="ctr" anchorCtr="0">
            <a:spAutoFit/>
          </a:bodyPr>
          <a:lstStyle/>
          <a:p>
            <a:pPr algn="ctr"/>
            <a:r>
              <a:rPr lang="eu-ES" sz="900" i="1" dirty="0">
                <a:solidFill>
                  <a:schemeClr val="tx1"/>
                </a:solidFill>
              </a:rPr>
              <a:t>Herritarrek  gehien baloratutako edo lehentasuna eman dieten proposamenak </a:t>
            </a:r>
          </a:p>
          <a:p>
            <a:pPr algn="ctr"/>
            <a:r>
              <a:rPr lang="eu-ES" sz="900" i="1" dirty="0">
                <a:solidFill>
                  <a:schemeClr val="tx1"/>
                </a:solidFill>
              </a:rPr>
              <a:t>(Lehentasuna eman nahi zaien proposamenen kopurua jasotako proposamenen kopuru osoaren eta gaien arteko orekaren araberakoa izango da)</a:t>
            </a:r>
          </a:p>
        </p:txBody>
      </p:sp>
      <p:sp>
        <p:nvSpPr>
          <p:cNvPr id="13" name="12 Rectángulo"/>
          <p:cNvSpPr/>
          <p:nvPr/>
        </p:nvSpPr>
        <p:spPr>
          <a:xfrm>
            <a:off x="6913871" y="4699010"/>
            <a:ext cx="1708409" cy="1754326"/>
          </a:xfrm>
          <a:prstGeom prst="rect">
            <a:avLst/>
          </a:prstGeom>
        </p:spPr>
        <p:txBody>
          <a:bodyPr wrap="square">
            <a:spAutoFit/>
          </a:bodyPr>
          <a:lstStyle/>
          <a:p>
            <a:r>
              <a:rPr lang="eu-ES" sz="900" dirty="0">
                <a:solidFill>
                  <a:srgbClr val="222222"/>
                </a:solidFill>
                <a:latin typeface="arial" panose="020B0604020202020204" pitchFamily="34" charset="0"/>
              </a:rPr>
              <a:t>Proposamenaren analisia egiteaz gain, beharrak ere aztertzen dira. Zentzu horretan, teknikariek nahitaez proposatu behar dute jasotako proposamenaren azpian dagoen beharrari erantzuna nola eman (irismena murriztea, beste ikuspegi bat ematea, eta abar) teknikoki eta ekonomikoki bideragarria izan dadin.</a:t>
            </a:r>
          </a:p>
        </p:txBody>
      </p:sp>
      <p:cxnSp>
        <p:nvCxnSpPr>
          <p:cNvPr id="34" name="Conector recto de flecha 3">
            <a:extLst>
              <a:ext uri="{FF2B5EF4-FFF2-40B4-BE49-F238E27FC236}">
                <a16:creationId xmlns:a16="http://schemas.microsoft.com/office/drawing/2014/main" id="{28ABD2CA-0BE3-48C2-B034-48C43809E1A6}"/>
              </a:ext>
            </a:extLst>
          </p:cNvPr>
          <p:cNvCxnSpPr/>
          <p:nvPr/>
        </p:nvCxnSpPr>
        <p:spPr>
          <a:xfrm>
            <a:off x="7473280" y="4397556"/>
            <a:ext cx="0" cy="255580"/>
          </a:xfrm>
          <a:prstGeom prst="straightConnector1">
            <a:avLst/>
          </a:prstGeom>
          <a:ln w="19050">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6" name="Picture 2">
            <a:extLst>
              <a:ext uri="{FF2B5EF4-FFF2-40B4-BE49-F238E27FC236}">
                <a16:creationId xmlns:a16="http://schemas.microsoft.com/office/drawing/2014/main" id="{E3C08414-8B88-41FE-A6E3-5855EE7CE461}"/>
              </a:ext>
            </a:extLst>
          </p:cNvPr>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62209" y="1072569"/>
            <a:ext cx="448444" cy="44844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Resultado de imagen de Oñati presupuestos participativos">
            <a:extLst>
              <a:ext uri="{FF2B5EF4-FFF2-40B4-BE49-F238E27FC236}">
                <a16:creationId xmlns:a16="http://schemas.microsoft.com/office/drawing/2014/main" id="{D30D22B2-319B-4266-BC74-50E2867F5B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790" y="692696"/>
            <a:ext cx="954714" cy="397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3047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91">
            <a:extLst>
              <a:ext uri="{FF2B5EF4-FFF2-40B4-BE49-F238E27FC236}">
                <a16:creationId xmlns:a16="http://schemas.microsoft.com/office/drawing/2014/main" id="{5A10556C-B92B-4564-8FA7-AE63D6ED622B}"/>
              </a:ext>
            </a:extLst>
          </p:cNvPr>
          <p:cNvSpPr txBox="1">
            <a:spLocks/>
          </p:cNvSpPr>
          <p:nvPr/>
        </p:nvSpPr>
        <p:spPr>
          <a:xfrm>
            <a:off x="560512" y="496557"/>
            <a:ext cx="8712968" cy="556179"/>
          </a:xfrm>
          <a:prstGeom prst="rect">
            <a:avLst/>
          </a:prstGeom>
        </p:spPr>
        <p:txBody>
          <a:bodyPr spcFirstLastPara="1" wrap="square" lIns="90000" tIns="46800" rIns="90000" bIns="46800" anchor="t" anchorCtr="0">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defTabSz="914400">
              <a:spcBef>
                <a:spcPts val="0"/>
              </a:spcBef>
              <a:spcAft>
                <a:spcPts val="0"/>
              </a:spcAft>
              <a:buClr>
                <a:srgbClr val="F67031"/>
              </a:buClr>
              <a:buSzPts val="3000"/>
            </a:pPr>
            <a:r>
              <a:rPr lang="eu-ES" sz="1600" b="1" dirty="0">
                <a:solidFill>
                  <a:schemeClr val="bg1">
                    <a:lumMod val="50000"/>
                  </a:schemeClr>
                </a:solidFill>
                <a:latin typeface="Arial" panose="020B0604020202020204" pitchFamily="34" charset="0"/>
                <a:ea typeface="Nunito Sans"/>
                <a:cs typeface="Arial" panose="020B0604020202020204" pitchFamily="34" charset="0"/>
                <a:sym typeface="Nunito Sans"/>
              </a:rPr>
              <a:t>5. esperientzia: Amurrio - AmurriokoEKIN </a:t>
            </a:r>
          </a:p>
          <a:p>
            <a:pPr algn="l" defTabSz="914400">
              <a:spcBef>
                <a:spcPts val="0"/>
              </a:spcBef>
              <a:spcAft>
                <a:spcPts val="0"/>
              </a:spcAft>
              <a:buClr>
                <a:srgbClr val="F67031"/>
              </a:buClr>
              <a:buSzPts val="3000"/>
            </a:pPr>
            <a:r>
              <a:rPr lang="eu-ES" sz="1400" dirty="0">
                <a:solidFill>
                  <a:schemeClr val="accent6">
                    <a:lumMod val="75000"/>
                  </a:schemeClr>
                </a:solidFill>
                <a:latin typeface="Arial" panose="020B0604020202020204" pitchFamily="34" charset="0"/>
                <a:ea typeface="Nunito Sans"/>
                <a:cs typeface="Arial" panose="020B0604020202020204" pitchFamily="34" charset="0"/>
                <a:sym typeface="Nunito Sans"/>
              </a:rPr>
              <a:t>DESKRIBAPEN OROKORRA ETA EZAUGARRI BEREIZLEAK  </a:t>
            </a:r>
          </a:p>
        </p:txBody>
      </p:sp>
      <p:sp>
        <p:nvSpPr>
          <p:cNvPr id="4" name="Rectángulo 3">
            <a:extLst>
              <a:ext uri="{FF2B5EF4-FFF2-40B4-BE49-F238E27FC236}">
                <a16:creationId xmlns:a16="http://schemas.microsoft.com/office/drawing/2014/main" id="{CC5AB688-2436-4C88-83FC-CF8A341E1EBE}"/>
              </a:ext>
            </a:extLst>
          </p:cNvPr>
          <p:cNvSpPr/>
          <p:nvPr/>
        </p:nvSpPr>
        <p:spPr>
          <a:xfrm>
            <a:off x="560512" y="1177081"/>
            <a:ext cx="9001000" cy="5492279"/>
          </a:xfrm>
          <a:prstGeom prst="rect">
            <a:avLst/>
          </a:prstGeom>
          <a:noFill/>
        </p:spPr>
        <p:txBody>
          <a:bodyPr wrap="square">
            <a:noAutofit/>
          </a:bodyPr>
          <a:lstStyle/>
          <a:p>
            <a:pPr lvl="0" algn="just"/>
            <a:r>
              <a:rPr lang="eu-ES" sz="1000" dirty="0">
                <a:solidFill>
                  <a:schemeClr val="tx1"/>
                </a:solidFill>
              </a:rPr>
              <a:t>Amurrioko Udalak partaidetzazko aurrekontuen </a:t>
            </a:r>
            <a:r>
              <a:rPr lang="eu-ES" sz="1000" b="1" dirty="0">
                <a:solidFill>
                  <a:schemeClr val="accent1">
                    <a:lumMod val="75000"/>
                  </a:schemeClr>
                </a:solidFill>
              </a:rPr>
              <a:t>2 edizio </a:t>
            </a:r>
            <a:r>
              <a:rPr lang="eu-ES" sz="1000" dirty="0">
                <a:solidFill>
                  <a:schemeClr val="tx1"/>
                </a:solidFill>
              </a:rPr>
              <a:t>egin ditu dagoeneko AmurriokoEKIN ekimenaren barruan, biak </a:t>
            </a:r>
            <a:r>
              <a:rPr lang="eu-ES" sz="1000" b="1" dirty="0">
                <a:solidFill>
                  <a:schemeClr val="accent1">
                    <a:lumMod val="75000"/>
                  </a:schemeClr>
                </a:solidFill>
              </a:rPr>
              <a:t>bi urterako ikuspegiarekin</a:t>
            </a:r>
            <a:r>
              <a:rPr lang="eu-ES" sz="1000" dirty="0">
                <a:solidFill>
                  <a:schemeClr val="tx1"/>
                </a:solidFill>
              </a:rPr>
              <a:t>. Beraz, 2016an 2017 eta 2018rako proiektuak aukeratu zituzten herritarrek eta, 2018an, aldiz, 2019 eta 2020rako proiektuak. </a:t>
            </a:r>
          </a:p>
          <a:p>
            <a:pPr lvl="0" algn="just"/>
            <a:endParaRPr lang="es-ES" sz="1000" dirty="0">
              <a:solidFill>
                <a:schemeClr val="tx1"/>
              </a:solidFill>
            </a:endParaRPr>
          </a:p>
          <a:p>
            <a:pPr lvl="0" algn="just"/>
            <a:r>
              <a:rPr lang="eu-ES" sz="1000" dirty="0">
                <a:solidFill>
                  <a:schemeClr val="tx1"/>
                </a:solidFill>
              </a:rPr>
              <a:t>Edizio batetik bestera, hobekuntzak barneratzen joan dira eta gauzak ikasten jarraitu dute. Horien artean, nabarmenena izan daiteke </a:t>
            </a:r>
            <a:r>
              <a:rPr lang="eu-ES" sz="1000" b="1" dirty="0">
                <a:solidFill>
                  <a:schemeClr val="accent1">
                    <a:lumMod val="75000"/>
                  </a:schemeClr>
                </a:solidFill>
              </a:rPr>
              <a:t>“5.000 € baino gehiagoko” eta “5.000€ baino gutxiagoko” proposamenak bereiztea</a:t>
            </a:r>
            <a:r>
              <a:rPr lang="eu-ES" sz="1000" dirty="0">
                <a:solidFill>
                  <a:schemeClr val="accent1">
                    <a:lumMod val="75000"/>
                  </a:schemeClr>
                </a:solidFill>
              </a:rPr>
              <a:t>,</a:t>
            </a:r>
            <a:r>
              <a:rPr lang="eu-ES" sz="1000" b="1" dirty="0">
                <a:solidFill>
                  <a:schemeClr val="accent1">
                    <a:lumMod val="75000"/>
                  </a:schemeClr>
                </a:solidFill>
              </a:rPr>
              <a:t> </a:t>
            </a:r>
            <a:r>
              <a:rPr lang="eu-ES" sz="1000" dirty="0">
                <a:solidFill>
                  <a:schemeClr val="tx1"/>
                </a:solidFill>
              </a:rPr>
              <a:t>eta kategoria bakoitzeko proiektuen kopuru osoa jaitsi dute horrela, guztira proiektu gehiago hartze aldera (kategoriatan bereizi gabe 20 proiektutik kategoriako 15era igaroz). Egun egiten den bezala, fase guztietan </a:t>
            </a:r>
            <a:r>
              <a:rPr lang="eu-ES" sz="1000" b="1" dirty="0">
                <a:solidFill>
                  <a:schemeClr val="accent1">
                    <a:lumMod val="75000"/>
                  </a:schemeClr>
                </a:solidFill>
              </a:rPr>
              <a:t>herritarren partaidetza ahalbidetzen duen eta hari lehentasuna ematen dion eredua da. </a:t>
            </a:r>
          </a:p>
          <a:p>
            <a:pPr lvl="0" algn="just"/>
            <a:endParaRPr lang="es-ES" sz="1000" dirty="0">
              <a:solidFill>
                <a:schemeClr val="tx1"/>
              </a:solidFill>
            </a:endParaRPr>
          </a:p>
          <a:p>
            <a:pPr lvl="0" algn="just">
              <a:spcAft>
                <a:spcPts val="600"/>
              </a:spcAft>
            </a:pPr>
            <a:r>
              <a:rPr lang="eu-ES" sz="1000" dirty="0">
                <a:solidFill>
                  <a:schemeClr val="tx1"/>
                </a:solidFill>
              </a:rPr>
              <a:t>Jarraian, Amurrioko esperientzian nabarmendu behar diren hainbat alderdi biltzen dira: </a:t>
            </a:r>
          </a:p>
          <a:p>
            <a:pPr marL="171450" indent="-171450" algn="just">
              <a:spcAft>
                <a:spcPts val="600"/>
              </a:spcAft>
              <a:buFont typeface="Wingdings" panose="05000000000000000000" pitchFamily="2" charset="2"/>
              <a:buChar char="ü"/>
            </a:pPr>
            <a:r>
              <a:rPr lang="eu-ES" sz="1000" b="1" dirty="0">
                <a:solidFill>
                  <a:schemeClr val="accent1">
                    <a:lumMod val="75000"/>
                  </a:schemeClr>
                </a:solidFill>
              </a:rPr>
              <a:t>Hainbat bideren bitartez errazten du herritarren parte-hartzea </a:t>
            </a:r>
            <a:r>
              <a:rPr lang="eu-ES" sz="1000" dirty="0">
                <a:solidFill>
                  <a:schemeClr val="tx1"/>
                </a:solidFill>
              </a:rPr>
              <a:t>zuzenean zein telematikoki. </a:t>
            </a:r>
          </a:p>
          <a:p>
            <a:pPr marL="171450" indent="-171450" algn="just">
              <a:spcAft>
                <a:spcPts val="600"/>
              </a:spcAft>
              <a:buFont typeface="Wingdings" panose="05000000000000000000" pitchFamily="2" charset="2"/>
              <a:buChar char="ü"/>
            </a:pPr>
            <a:r>
              <a:rPr lang="eu-ES" sz="1000" b="1" dirty="0">
                <a:solidFill>
                  <a:schemeClr val="accent1">
                    <a:lumMod val="75000"/>
                  </a:schemeClr>
                </a:solidFill>
              </a:rPr>
              <a:t>Esfortzu nabarmena egiten da prozesua Udalak eskura dituen bide guztien bitartez argitaratzeko eta zabaltzeko.</a:t>
            </a:r>
            <a:r>
              <a:rPr lang="eu-ES" sz="1000" dirty="0">
                <a:solidFill>
                  <a:schemeClr val="tx1"/>
                </a:solidFill>
              </a:rPr>
              <a:t> </a:t>
            </a:r>
          </a:p>
          <a:p>
            <a:pPr marL="171450" indent="-171450" algn="just">
              <a:spcAft>
                <a:spcPts val="600"/>
              </a:spcAft>
              <a:buFont typeface="Wingdings" panose="05000000000000000000" pitchFamily="2" charset="2"/>
              <a:buChar char="ü"/>
            </a:pPr>
            <a:r>
              <a:rPr lang="eu-ES" sz="1000" b="1" dirty="0">
                <a:solidFill>
                  <a:schemeClr val="accent1">
                    <a:lumMod val="75000"/>
                  </a:schemeClr>
                </a:solidFill>
              </a:rPr>
              <a:t>Parte-hartzaileekin harremanetan jartzeko bideak </a:t>
            </a:r>
            <a:r>
              <a:rPr lang="eu-ES" sz="1000" dirty="0">
                <a:solidFill>
                  <a:schemeClr val="tx1"/>
                </a:solidFill>
              </a:rPr>
              <a:t>eta haien proposamenek aurrera jarraituko ez dutela jakinarazteko zein proiekturako beharrezkoa den informazioa jasotzeko bideak edo kanalak ezartzen dira. </a:t>
            </a:r>
          </a:p>
          <a:p>
            <a:pPr marL="171450" indent="-171450" algn="just">
              <a:spcAft>
                <a:spcPts val="600"/>
              </a:spcAft>
              <a:buFont typeface="Wingdings" panose="05000000000000000000" pitchFamily="2" charset="2"/>
              <a:buChar char="ü"/>
            </a:pPr>
            <a:r>
              <a:rPr lang="eu-ES" sz="1000" dirty="0">
                <a:solidFill>
                  <a:schemeClr val="tx1"/>
                </a:solidFill>
              </a:rPr>
              <a:t>Proposamena hobeto ulertzeko eta dagozkion bateratzeak egin ahal izateko, </a:t>
            </a:r>
            <a:r>
              <a:rPr lang="eu-ES" sz="1000" b="1" dirty="0">
                <a:solidFill>
                  <a:schemeClr val="accent1">
                    <a:lumMod val="75000"/>
                  </a:schemeClr>
                </a:solidFill>
              </a:rPr>
              <a:t>zein beharri ematen zaion erantzuna eta nori zuzendua dagoen galdetzen da. </a:t>
            </a:r>
          </a:p>
          <a:p>
            <a:pPr marL="171450" indent="-171450" algn="just">
              <a:spcAft>
                <a:spcPts val="600"/>
              </a:spcAft>
              <a:buFont typeface="Wingdings" panose="05000000000000000000" pitchFamily="2" charset="2"/>
              <a:buChar char="ü"/>
            </a:pPr>
            <a:r>
              <a:rPr lang="eu-ES" sz="1000" b="1" dirty="0">
                <a:solidFill>
                  <a:schemeClr val="accent1">
                    <a:lumMod val="75000"/>
                  </a:schemeClr>
                </a:solidFill>
              </a:rPr>
              <a:t>Prozesua guztiz gardena da</a:t>
            </a:r>
            <a:r>
              <a:rPr lang="eu-ES" sz="1000" dirty="0">
                <a:solidFill>
                  <a:schemeClr val="tx1"/>
                </a:solidFill>
              </a:rPr>
              <a:t>, urrats guztiak eta prozesuaren aurrerapauso guztiak argitaratzen baitira prozesuaren webgunean. </a:t>
            </a:r>
          </a:p>
          <a:p>
            <a:pPr marL="171450" indent="-171450" algn="just">
              <a:spcAft>
                <a:spcPts val="600"/>
              </a:spcAft>
              <a:buFont typeface="Wingdings" panose="05000000000000000000" pitchFamily="2" charset="2"/>
              <a:buChar char="ü"/>
            </a:pPr>
            <a:r>
              <a:rPr lang="eu-ES" sz="1000" b="1" dirty="0">
                <a:solidFill>
                  <a:schemeClr val="accent1">
                    <a:lumMod val="75000"/>
                  </a:schemeClr>
                </a:solidFill>
              </a:rPr>
              <a:t>Talde sustatzaile </a:t>
            </a:r>
            <a:r>
              <a:rPr lang="eu-ES" sz="1000" dirty="0">
                <a:solidFill>
                  <a:schemeClr val="tx1"/>
                </a:solidFill>
              </a:rPr>
              <a:t>batek aurrerapauso guztiak balioztatzen ditu eta, prozesua abiarazi aurretik, lehentasunak ezartzeko irizpideak zehazten dira. Udaleko hainbat langilek eta herritarren hainbat ordezkarik eratzen dute Talde sustatzailea (auzoetako ordezkariak, elkarteetakoak eta elkartu gabeko herritarrak). Lehentasuna ezartzeko irizpideak egokitzen doaz edizio batetik hurrengora, Talde sustatzaileak udalerrian identifikatzen dituen beharrei eta lehentasunei egokitzeko.</a:t>
            </a:r>
          </a:p>
          <a:p>
            <a:pPr marL="171450" indent="-171450" algn="just">
              <a:spcAft>
                <a:spcPts val="600"/>
              </a:spcAft>
              <a:buFont typeface="Wingdings" panose="05000000000000000000" pitchFamily="2" charset="2"/>
              <a:buChar char="ü"/>
            </a:pPr>
            <a:r>
              <a:rPr lang="eu-ES" sz="1000" b="1" dirty="0">
                <a:solidFill>
                  <a:schemeClr val="accent1">
                    <a:lumMod val="75000"/>
                  </a:schemeClr>
                </a:solidFill>
              </a:rPr>
              <a:t>Proiektu bakoitzaren jarraipena eta trazagarritasuna </a:t>
            </a:r>
            <a:r>
              <a:rPr lang="eu-ES" sz="1000" dirty="0">
                <a:solidFill>
                  <a:schemeClr val="tx1"/>
                </a:solidFill>
              </a:rPr>
              <a:t>egiten da, ekarpenen bat egin duen orok bere proiektua bigarren fasera bereizita igaro den ala ez, antzerakoa edo osagarria den beste bati erantsi zaion edo, arrazoiren batengatik, baztertua izan den jakiteko. Hori guztia Talde sustatzaileak baliozkotzen du.</a:t>
            </a:r>
          </a:p>
          <a:p>
            <a:pPr marL="171450" indent="-171450" algn="just">
              <a:spcAft>
                <a:spcPts val="600"/>
              </a:spcAft>
              <a:buFont typeface="Wingdings" panose="05000000000000000000" pitchFamily="2" charset="2"/>
              <a:buChar char="ü"/>
            </a:pPr>
            <a:r>
              <a:rPr lang="eu-ES" sz="1000" dirty="0">
                <a:solidFill>
                  <a:schemeClr val="tx1"/>
                </a:solidFill>
              </a:rPr>
              <a:t>Teknikarien taldeak bideragarritasun teknikoa bakarrik bermatzen du (bideragarria den ala ez, ondorioak positiboagoak iruditzea alde batera utzita). Ez dute gobernuko taldearen iragazkirik edo eskumena duen zinegotziaren iragazkirik, bigarren fasera igarotzen diren proiektuen koherentzia udalaren dinamika edo estrategia orokorrekiko mantentzeko. </a:t>
            </a:r>
          </a:p>
          <a:p>
            <a:pPr marL="171450" indent="-171450" algn="just">
              <a:spcAft>
                <a:spcPts val="600"/>
              </a:spcAft>
              <a:buFont typeface="Wingdings" panose="05000000000000000000" pitchFamily="2" charset="2"/>
              <a:buChar char="ü"/>
            </a:pPr>
            <a:r>
              <a:rPr lang="eu-ES" sz="1000" dirty="0">
                <a:solidFill>
                  <a:schemeClr val="tx1"/>
                </a:solidFill>
              </a:rPr>
              <a:t>Lehentasunak ezartzeko fasean, puntuazio negatiboen eta positiboen sistema baten bitartez (+/-) bozketa fasera igaro daitezkeen proiektuen hautaketa errazten duten puntuazioak dituzte. Zentzu horretan, </a:t>
            </a:r>
            <a:r>
              <a:rPr lang="eu-ES" sz="1000" b="1" dirty="0">
                <a:solidFill>
                  <a:schemeClr val="accent1">
                    <a:lumMod val="75000"/>
                  </a:schemeClr>
                </a:solidFill>
              </a:rPr>
              <a:t>proposamenen balorazioa fede onez eta interes partikularrik gabe egiten dela kontrolatzeko formula zehazten da</a:t>
            </a:r>
            <a:r>
              <a:rPr lang="eu-ES" sz="1000" b="1" dirty="0">
                <a:solidFill>
                  <a:schemeClr val="tx1"/>
                </a:solidFill>
              </a:rPr>
              <a:t>. </a:t>
            </a:r>
            <a:r>
              <a:rPr lang="eu-ES" sz="1000" dirty="0">
                <a:solidFill>
                  <a:schemeClr val="tx1"/>
                </a:solidFill>
              </a:rPr>
              <a:t>Adibidez, “bizimodu osasuntsua erraztea” irizpidearen barruan kirol zehatz bati lotutako ekimen bat positiboki baloratzen bada eta, aldiz, beste batena negatiboki, balorazioa “fede onez” ez dela egin esan dezakegu, interes partikularren arabera baizik. </a:t>
            </a:r>
          </a:p>
          <a:p>
            <a:pPr lvl="0" algn="just">
              <a:spcAft>
                <a:spcPts val="600"/>
              </a:spcAft>
            </a:pPr>
            <a:endParaRPr lang="es-ES" sz="1000" dirty="0">
              <a:solidFill>
                <a:schemeClr val="accent2"/>
              </a:solidFill>
            </a:endParaRPr>
          </a:p>
          <a:p>
            <a:pPr lvl="0" algn="just"/>
            <a:endParaRPr lang="es-ES" sz="1000" dirty="0">
              <a:solidFill>
                <a:schemeClr val="accent2"/>
              </a:solidFill>
            </a:endParaRPr>
          </a:p>
        </p:txBody>
      </p:sp>
      <p:pic>
        <p:nvPicPr>
          <p:cNvPr id="5" name="Picture 8" descr="Resultado de imagen de AmurriokoEKIN">
            <a:extLst>
              <a:ext uri="{FF2B5EF4-FFF2-40B4-BE49-F238E27FC236}">
                <a16:creationId xmlns:a16="http://schemas.microsoft.com/office/drawing/2014/main" id="{EE263FA7-F5E6-4A03-B11E-7BD2BF92C09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646" b="23135"/>
          <a:stretch/>
        </p:blipFill>
        <p:spPr bwMode="auto">
          <a:xfrm>
            <a:off x="8686815" y="702832"/>
            <a:ext cx="670135" cy="363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2732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B1F37CA-0F96-49A1-BA88-43E6771FA86B}"/>
              </a:ext>
            </a:extLst>
          </p:cNvPr>
          <p:cNvPicPr>
            <a:picLocks noChangeAspect="1"/>
          </p:cNvPicPr>
          <p:nvPr/>
        </p:nvPicPr>
        <p:blipFill>
          <a:blip r:embed="rId2"/>
          <a:stretch>
            <a:fillRect/>
          </a:stretch>
        </p:blipFill>
        <p:spPr>
          <a:xfrm>
            <a:off x="419869" y="621570"/>
            <a:ext cx="4219823" cy="3326790"/>
          </a:xfrm>
          <a:prstGeom prst="rect">
            <a:avLst/>
          </a:prstGeom>
          <a:ln>
            <a:solidFill>
              <a:schemeClr val="bg1">
                <a:lumMod val="95000"/>
              </a:schemeClr>
            </a:solidFill>
          </a:ln>
          <a:effectLst>
            <a:outerShdw blurRad="50800" dist="38100" dir="2700000" algn="tl" rotWithShape="0">
              <a:prstClr val="black">
                <a:alpha val="40000"/>
              </a:prstClr>
            </a:outerShdw>
          </a:effectLst>
        </p:spPr>
      </p:pic>
      <p:pic>
        <p:nvPicPr>
          <p:cNvPr id="4" name="Imagen 3">
            <a:extLst>
              <a:ext uri="{FF2B5EF4-FFF2-40B4-BE49-F238E27FC236}">
                <a16:creationId xmlns:a16="http://schemas.microsoft.com/office/drawing/2014/main" id="{5DE7D779-9D36-4C35-AC29-2BE3039ABAA4}"/>
              </a:ext>
            </a:extLst>
          </p:cNvPr>
          <p:cNvPicPr>
            <a:picLocks noChangeAspect="1"/>
          </p:cNvPicPr>
          <p:nvPr/>
        </p:nvPicPr>
        <p:blipFill>
          <a:blip r:embed="rId3"/>
          <a:stretch>
            <a:fillRect/>
          </a:stretch>
        </p:blipFill>
        <p:spPr>
          <a:xfrm>
            <a:off x="4160912" y="1458287"/>
            <a:ext cx="3672408" cy="3941426"/>
          </a:xfrm>
          <a:prstGeom prst="rect">
            <a:avLst/>
          </a:prstGeom>
          <a:ln>
            <a:solidFill>
              <a:schemeClr val="bg1">
                <a:lumMod val="95000"/>
              </a:schemeClr>
            </a:solidFill>
          </a:ln>
          <a:effectLst>
            <a:outerShdw blurRad="50800" dist="38100" dir="2700000" algn="tl" rotWithShape="0">
              <a:prstClr val="black">
                <a:alpha val="40000"/>
              </a:prstClr>
            </a:outerShdw>
          </a:effectLst>
        </p:spPr>
      </p:pic>
      <p:pic>
        <p:nvPicPr>
          <p:cNvPr id="2050" name="Picture 2" descr="Imagen">
            <a:extLst>
              <a:ext uri="{FF2B5EF4-FFF2-40B4-BE49-F238E27FC236}">
                <a16:creationId xmlns:a16="http://schemas.microsoft.com/office/drawing/2014/main" id="{5F36B7D8-BE94-4433-B062-18A5543347F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8541" y="4005064"/>
            <a:ext cx="1851670" cy="2468893"/>
          </a:xfrm>
          <a:prstGeom prst="rect">
            <a:avLst/>
          </a:prstGeom>
          <a:ln>
            <a:solidFill>
              <a:schemeClr val="bg1">
                <a:lumMod val="9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2" name="Picture 4" descr="Imagen">
            <a:extLst>
              <a:ext uri="{FF2B5EF4-FFF2-40B4-BE49-F238E27FC236}">
                <a16:creationId xmlns:a16="http://schemas.microsoft.com/office/drawing/2014/main" id="{0B2642C8-1091-4ED4-9D28-3E6D5B8BD1C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9544"/>
          <a:stretch/>
        </p:blipFill>
        <p:spPr bwMode="auto">
          <a:xfrm>
            <a:off x="431825" y="4365104"/>
            <a:ext cx="4592960" cy="2331635"/>
          </a:xfrm>
          <a:prstGeom prst="rect">
            <a:avLst/>
          </a:prstGeom>
          <a:ln>
            <a:solidFill>
              <a:schemeClr val="bg1">
                <a:lumMod val="9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4632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hape 91">
            <a:extLst>
              <a:ext uri="{FF2B5EF4-FFF2-40B4-BE49-F238E27FC236}">
                <a16:creationId xmlns:a16="http://schemas.microsoft.com/office/drawing/2014/main" id="{F8D8466F-4DFB-4953-AEF3-4CBB43FC5772}"/>
              </a:ext>
            </a:extLst>
          </p:cNvPr>
          <p:cNvSpPr txBox="1">
            <a:spLocks/>
          </p:cNvSpPr>
          <p:nvPr/>
        </p:nvSpPr>
        <p:spPr>
          <a:xfrm>
            <a:off x="488504" y="476672"/>
            <a:ext cx="8712968" cy="556179"/>
          </a:xfrm>
          <a:prstGeom prst="rect">
            <a:avLst/>
          </a:prstGeom>
          <a:ln>
            <a:noFill/>
          </a:ln>
        </p:spPr>
        <p:txBody>
          <a:bodyPr spcFirstLastPara="1" wrap="square" lIns="90000" tIns="46800" rIns="90000" bIns="46800" anchor="t" anchorCtr="0">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defTabSz="914400">
              <a:spcBef>
                <a:spcPts val="0"/>
              </a:spcBef>
              <a:spcAft>
                <a:spcPts val="0"/>
              </a:spcAft>
              <a:buClr>
                <a:srgbClr val="F67031"/>
              </a:buClr>
              <a:buSzPts val="3000"/>
            </a:pPr>
            <a:r>
              <a:rPr lang="eu-ES" sz="1600" b="1" dirty="0">
                <a:solidFill>
                  <a:schemeClr val="bg1">
                    <a:lumMod val="50000"/>
                  </a:schemeClr>
                </a:solidFill>
                <a:latin typeface="Arial" panose="020B0604020202020204" pitchFamily="34" charset="0"/>
                <a:ea typeface="Nunito Sans"/>
                <a:cs typeface="Arial" panose="020B0604020202020204" pitchFamily="34" charset="0"/>
                <a:sym typeface="Nunito Sans"/>
              </a:rPr>
              <a:t>5. esperientzia: Amurrio - AmurriokoEKIN </a:t>
            </a:r>
          </a:p>
          <a:p>
            <a:pPr algn="l" defTabSz="914400">
              <a:spcBef>
                <a:spcPts val="0"/>
              </a:spcBef>
              <a:spcAft>
                <a:spcPts val="0"/>
              </a:spcAft>
              <a:buClr>
                <a:srgbClr val="F67031"/>
              </a:buClr>
              <a:buSzPts val="3000"/>
            </a:pPr>
            <a:r>
              <a:rPr lang="eu-ES" sz="1400" dirty="0">
                <a:solidFill>
                  <a:schemeClr val="accent6">
                    <a:lumMod val="75000"/>
                  </a:schemeClr>
                </a:solidFill>
                <a:latin typeface="Arial" panose="020B0604020202020204" pitchFamily="34" charset="0"/>
                <a:ea typeface="Nunito Sans"/>
                <a:cs typeface="Arial" panose="020B0604020202020204" pitchFamily="34" charset="0"/>
                <a:sym typeface="Nunito Sans"/>
              </a:rPr>
              <a:t>FITXA DESKRIBATZAILEA</a:t>
            </a:r>
          </a:p>
        </p:txBody>
      </p:sp>
      <p:sp>
        <p:nvSpPr>
          <p:cNvPr id="82" name="Rectángulo 81">
            <a:extLst>
              <a:ext uri="{FF2B5EF4-FFF2-40B4-BE49-F238E27FC236}">
                <a16:creationId xmlns:a16="http://schemas.microsoft.com/office/drawing/2014/main" id="{2238E678-2824-4F44-AD0E-8F6562B348DB}"/>
              </a:ext>
            </a:extLst>
          </p:cNvPr>
          <p:cNvSpPr/>
          <p:nvPr/>
        </p:nvSpPr>
        <p:spPr>
          <a:xfrm>
            <a:off x="476451" y="4171718"/>
            <a:ext cx="5594774" cy="1477328"/>
          </a:xfrm>
          <a:prstGeom prst="rect">
            <a:avLst/>
          </a:prstGeom>
          <a:ln>
            <a:solidFill>
              <a:schemeClr val="accent1">
                <a:lumMod val="40000"/>
                <a:lumOff val="60000"/>
              </a:schemeClr>
            </a:solidFill>
          </a:ln>
        </p:spPr>
        <p:txBody>
          <a:bodyPr wrap="square" anchor="ctr" anchorCtr="0">
            <a:noAutofit/>
          </a:bodyPr>
          <a:lstStyle/>
          <a:p>
            <a:pPr>
              <a:spcAft>
                <a:spcPts val="600"/>
              </a:spcAft>
            </a:pPr>
            <a:r>
              <a:rPr lang="eu-ES" sz="900" b="1" dirty="0">
                <a:solidFill>
                  <a:schemeClr val="tx1">
                    <a:lumMod val="50000"/>
                    <a:lumOff val="50000"/>
                  </a:schemeClr>
                </a:solidFill>
              </a:rPr>
              <a:t>ANTOLAKETA EGITURA</a:t>
            </a:r>
          </a:p>
          <a:p>
            <a:r>
              <a:rPr lang="eu-ES" sz="900" b="1" dirty="0">
                <a:solidFill>
                  <a:schemeClr val="tx1"/>
                </a:solidFill>
              </a:rPr>
              <a:t>Talde sustatzailea:</a:t>
            </a:r>
          </a:p>
          <a:p>
            <a:pPr marL="171450" lvl="4" indent="-171450">
              <a:buFont typeface="Wingdings" panose="05000000000000000000" pitchFamily="2" charset="2"/>
              <a:buChar char="ü"/>
            </a:pPr>
            <a:r>
              <a:rPr lang="eu-ES" sz="900" dirty="0">
                <a:solidFill>
                  <a:schemeClr val="tx1"/>
                </a:solidFill>
              </a:rPr>
              <a:t>Teknikari arduradunak</a:t>
            </a:r>
          </a:p>
          <a:p>
            <a:pPr marL="171450" lvl="4" indent="-171450">
              <a:buFont typeface="Wingdings" panose="05000000000000000000" pitchFamily="2" charset="2"/>
              <a:buChar char="ü"/>
            </a:pPr>
            <a:r>
              <a:rPr lang="eu-ES" sz="900" dirty="0">
                <a:solidFill>
                  <a:schemeClr val="tx1"/>
                </a:solidFill>
              </a:rPr>
              <a:t>Udal arloen arduradunak</a:t>
            </a:r>
          </a:p>
          <a:p>
            <a:pPr marL="171450" lvl="4" indent="-171450">
              <a:buFont typeface="Wingdings" panose="05000000000000000000" pitchFamily="2" charset="2"/>
              <a:buChar char="ü"/>
            </a:pPr>
            <a:r>
              <a:rPr lang="eu-ES" sz="900" dirty="0">
                <a:solidFill>
                  <a:schemeClr val="tx1"/>
                </a:solidFill>
              </a:rPr>
              <a:t>Tokiko elkarteetako arduradunak</a:t>
            </a:r>
          </a:p>
          <a:p>
            <a:pPr marL="171450" lvl="4" indent="-171450">
              <a:buFont typeface="Wingdings" panose="05000000000000000000" pitchFamily="2" charset="2"/>
              <a:buChar char="ü"/>
            </a:pPr>
            <a:r>
              <a:rPr lang="eu-ES" sz="900" dirty="0">
                <a:solidFill>
                  <a:schemeClr val="tx1"/>
                </a:solidFill>
              </a:rPr>
              <a:t>Auzoetako arduradunak</a:t>
            </a:r>
          </a:p>
          <a:p>
            <a:pPr marL="171450" lvl="4" indent="-171450">
              <a:spcAft>
                <a:spcPts val="600"/>
              </a:spcAft>
              <a:buFont typeface="Wingdings" panose="05000000000000000000" pitchFamily="2" charset="2"/>
              <a:buChar char="ü"/>
            </a:pPr>
            <a:r>
              <a:rPr lang="eu-ES" sz="900" dirty="0">
                <a:solidFill>
                  <a:schemeClr val="tx1"/>
                </a:solidFill>
              </a:rPr>
              <a:t>Elkartu gabeko pertsonak</a:t>
            </a:r>
          </a:p>
          <a:p>
            <a:pPr lvl="4"/>
            <a:r>
              <a:rPr lang="eu-ES" sz="900" b="1" dirty="0">
                <a:solidFill>
                  <a:schemeClr val="tx1"/>
                </a:solidFill>
              </a:rPr>
              <a:t>Proposamenen lehentasuna ezartzeko taldea: </a:t>
            </a:r>
          </a:p>
          <a:p>
            <a:pPr marL="171450" lvl="4" indent="-171450">
              <a:buFont typeface="Wingdings" panose="05000000000000000000" pitchFamily="2" charset="2"/>
              <a:buChar char="ü"/>
            </a:pPr>
            <a:r>
              <a:rPr lang="eu-ES" sz="900" dirty="0">
                <a:solidFill>
                  <a:schemeClr val="tx1"/>
                </a:solidFill>
              </a:rPr>
              <a:t>Elkartutako pertsonak eta elkartu gabeak, deialdi irekian </a:t>
            </a:r>
          </a:p>
        </p:txBody>
      </p:sp>
      <p:sp>
        <p:nvSpPr>
          <p:cNvPr id="86" name="Rectángulo 85">
            <a:extLst>
              <a:ext uri="{FF2B5EF4-FFF2-40B4-BE49-F238E27FC236}">
                <a16:creationId xmlns:a16="http://schemas.microsoft.com/office/drawing/2014/main" id="{CEC2FA11-10BA-4101-BC74-35CB269DF5D8}"/>
              </a:ext>
            </a:extLst>
          </p:cNvPr>
          <p:cNvSpPr/>
          <p:nvPr/>
        </p:nvSpPr>
        <p:spPr>
          <a:xfrm>
            <a:off x="469661" y="1268761"/>
            <a:ext cx="5635467" cy="1152127"/>
          </a:xfrm>
          <a:prstGeom prst="rect">
            <a:avLst/>
          </a:prstGeom>
          <a:ln>
            <a:solidFill>
              <a:schemeClr val="accent1">
                <a:lumMod val="40000"/>
                <a:lumOff val="60000"/>
              </a:schemeClr>
            </a:solidFill>
          </a:ln>
        </p:spPr>
        <p:txBody>
          <a:bodyPr wrap="square">
            <a:noAutofit/>
          </a:bodyPr>
          <a:lstStyle/>
          <a:p>
            <a:pPr>
              <a:spcAft>
                <a:spcPts val="600"/>
              </a:spcAft>
            </a:pPr>
            <a:r>
              <a:rPr lang="eu-ES" sz="900" b="1" dirty="0">
                <a:solidFill>
                  <a:schemeClr val="tx1">
                    <a:lumMod val="50000"/>
                    <a:lumOff val="50000"/>
                  </a:schemeClr>
                </a:solidFill>
              </a:rPr>
              <a:t>FASEAK ETA BETEKIZUNAK</a:t>
            </a:r>
          </a:p>
          <a:p>
            <a:r>
              <a:rPr lang="eu-ES" sz="900" b="1" dirty="0">
                <a:solidFill>
                  <a:schemeClr val="tx1"/>
                </a:solidFill>
              </a:rPr>
              <a:t>0. FASEA: </a:t>
            </a:r>
            <a:r>
              <a:rPr lang="eu-ES" sz="900" dirty="0">
                <a:solidFill>
                  <a:schemeClr val="tx1"/>
                </a:solidFill>
              </a:rPr>
              <a:t>Lehentasuna ezartzeko irizpideak zehaztea (herritarrak hartzen dituen talde sustatzaileak)</a:t>
            </a:r>
          </a:p>
          <a:p>
            <a:r>
              <a:rPr lang="eu-ES" sz="900" b="1" dirty="0">
                <a:solidFill>
                  <a:schemeClr val="tx1"/>
                </a:solidFill>
              </a:rPr>
              <a:t>1. FASEA: </a:t>
            </a:r>
            <a:r>
              <a:rPr lang="eu-ES" sz="900" dirty="0">
                <a:solidFill>
                  <a:schemeClr val="tx1"/>
                </a:solidFill>
              </a:rPr>
              <a:t>Proposamenen aurkezpena (16 urtetik gorako herritarrek eta entitateek)</a:t>
            </a:r>
          </a:p>
          <a:p>
            <a:r>
              <a:rPr lang="eu-ES" sz="900" b="1" dirty="0">
                <a:solidFill>
                  <a:schemeClr val="tx1"/>
                </a:solidFill>
              </a:rPr>
              <a:t>2. FASEA: </a:t>
            </a:r>
            <a:r>
              <a:rPr lang="eu-ES" sz="900" dirty="0">
                <a:solidFill>
                  <a:schemeClr val="tx1"/>
                </a:solidFill>
              </a:rPr>
              <a:t>Bideragarritasun teknikoaren analisia (udal teknikariek)</a:t>
            </a:r>
          </a:p>
          <a:p>
            <a:r>
              <a:rPr lang="eu-ES" sz="900" b="1" dirty="0">
                <a:solidFill>
                  <a:schemeClr val="tx1"/>
                </a:solidFill>
              </a:rPr>
              <a:t>3. FASEA: </a:t>
            </a:r>
            <a:r>
              <a:rPr lang="eu-ES" sz="900" dirty="0">
                <a:solidFill>
                  <a:schemeClr val="tx1"/>
                </a:solidFill>
              </a:rPr>
              <a:t>Proposamenen lehentasuna ezartzea (16 urtetik gorako herritarrek eta entitateek) </a:t>
            </a:r>
          </a:p>
          <a:p>
            <a:r>
              <a:rPr lang="eu-ES" sz="900" b="1" dirty="0">
                <a:solidFill>
                  <a:schemeClr val="tx1"/>
                </a:solidFill>
              </a:rPr>
              <a:t>4. FASEA: </a:t>
            </a:r>
            <a:r>
              <a:rPr lang="eu-ES" sz="900" dirty="0">
                <a:solidFill>
                  <a:schemeClr val="tx1"/>
                </a:solidFill>
              </a:rPr>
              <a:t>Proiektuen bozketa (16 urtetik gorako herritarrak)</a:t>
            </a:r>
          </a:p>
          <a:p>
            <a:r>
              <a:rPr lang="eu-ES" sz="900" b="1" dirty="0">
                <a:solidFill>
                  <a:schemeClr val="tx1"/>
                </a:solidFill>
              </a:rPr>
              <a:t>5. FASEA: </a:t>
            </a:r>
            <a:r>
              <a:rPr lang="eu-ES" sz="900" dirty="0">
                <a:solidFill>
                  <a:schemeClr val="tx1"/>
                </a:solidFill>
              </a:rPr>
              <a:t>Emaitzak bidaltzea (Udal teknikariak)</a:t>
            </a:r>
          </a:p>
        </p:txBody>
      </p:sp>
      <p:sp>
        <p:nvSpPr>
          <p:cNvPr id="95" name="Rectángulo 94">
            <a:extLst>
              <a:ext uri="{FF2B5EF4-FFF2-40B4-BE49-F238E27FC236}">
                <a16:creationId xmlns:a16="http://schemas.microsoft.com/office/drawing/2014/main" id="{453DFB34-0D76-4251-AB3F-7ED70642CBA3}"/>
              </a:ext>
            </a:extLst>
          </p:cNvPr>
          <p:cNvSpPr/>
          <p:nvPr/>
        </p:nvSpPr>
        <p:spPr>
          <a:xfrm>
            <a:off x="471164" y="2529795"/>
            <a:ext cx="5633964" cy="516033"/>
          </a:xfrm>
          <a:prstGeom prst="rect">
            <a:avLst/>
          </a:prstGeom>
          <a:ln>
            <a:solidFill>
              <a:schemeClr val="accent1">
                <a:lumMod val="40000"/>
                <a:lumOff val="60000"/>
              </a:schemeClr>
            </a:solidFill>
          </a:ln>
        </p:spPr>
        <p:txBody>
          <a:bodyPr wrap="square" anchor="ctr" anchorCtr="0">
            <a:noAutofit/>
          </a:bodyPr>
          <a:lstStyle/>
          <a:p>
            <a:pPr>
              <a:spcAft>
                <a:spcPts val="600"/>
              </a:spcAft>
            </a:pPr>
            <a:r>
              <a:rPr lang="eu-ES" sz="900" b="1" dirty="0">
                <a:solidFill>
                  <a:schemeClr val="tx1">
                    <a:lumMod val="50000"/>
                    <a:lumOff val="50000"/>
                  </a:schemeClr>
                </a:solidFill>
              </a:rPr>
              <a:t>ESLEITUTAKO AURREKONTUA</a:t>
            </a:r>
          </a:p>
          <a:p>
            <a:r>
              <a:rPr lang="eu-ES" sz="900" b="1" dirty="0">
                <a:solidFill>
                  <a:schemeClr val="tx1"/>
                </a:solidFill>
              </a:rPr>
              <a:t>215.000 €/urtea </a:t>
            </a:r>
          </a:p>
        </p:txBody>
      </p:sp>
      <p:sp>
        <p:nvSpPr>
          <p:cNvPr id="97" name="Rectángulo 96">
            <a:extLst>
              <a:ext uri="{FF2B5EF4-FFF2-40B4-BE49-F238E27FC236}">
                <a16:creationId xmlns:a16="http://schemas.microsoft.com/office/drawing/2014/main" id="{34EB3045-727F-4B82-A478-A9894EF0A325}"/>
              </a:ext>
            </a:extLst>
          </p:cNvPr>
          <p:cNvSpPr/>
          <p:nvPr/>
        </p:nvSpPr>
        <p:spPr>
          <a:xfrm>
            <a:off x="6249144" y="1268760"/>
            <a:ext cx="3528269" cy="450451"/>
          </a:xfrm>
          <a:prstGeom prst="rect">
            <a:avLst/>
          </a:prstGeom>
          <a:ln>
            <a:solidFill>
              <a:schemeClr val="accent1">
                <a:lumMod val="40000"/>
                <a:lumOff val="60000"/>
              </a:schemeClr>
            </a:solidFill>
          </a:ln>
        </p:spPr>
        <p:txBody>
          <a:bodyPr wrap="square">
            <a:noAutofit/>
          </a:bodyPr>
          <a:lstStyle/>
          <a:p>
            <a:pPr>
              <a:spcAft>
                <a:spcPts val="600"/>
              </a:spcAft>
            </a:pPr>
            <a:r>
              <a:rPr lang="eu-ES" sz="900" b="1" dirty="0">
                <a:solidFill>
                  <a:schemeClr val="tx1">
                    <a:lumMod val="50000"/>
                    <a:lumOff val="50000"/>
                  </a:schemeClr>
                </a:solidFill>
              </a:rPr>
              <a:t>LAGUNTZA TEKNIKOA</a:t>
            </a:r>
          </a:p>
          <a:p>
            <a:r>
              <a:rPr lang="eu-ES" sz="900" b="1" dirty="0">
                <a:solidFill>
                  <a:schemeClr val="tx1"/>
                </a:solidFill>
              </a:rPr>
              <a:t>Bai (Barnekoa)</a:t>
            </a:r>
          </a:p>
        </p:txBody>
      </p:sp>
      <p:sp>
        <p:nvSpPr>
          <p:cNvPr id="102" name="Rectángulo 101">
            <a:extLst>
              <a:ext uri="{FF2B5EF4-FFF2-40B4-BE49-F238E27FC236}">
                <a16:creationId xmlns:a16="http://schemas.microsoft.com/office/drawing/2014/main" id="{0996A991-7B6D-494B-BE8D-BA92DC94D5A1}"/>
              </a:ext>
            </a:extLst>
          </p:cNvPr>
          <p:cNvSpPr/>
          <p:nvPr/>
        </p:nvSpPr>
        <p:spPr>
          <a:xfrm>
            <a:off x="6249144" y="1876183"/>
            <a:ext cx="3499964" cy="1768841"/>
          </a:xfrm>
          <a:prstGeom prst="rect">
            <a:avLst/>
          </a:prstGeom>
          <a:ln>
            <a:solidFill>
              <a:schemeClr val="accent1">
                <a:lumMod val="40000"/>
                <a:lumOff val="60000"/>
              </a:schemeClr>
            </a:solidFill>
          </a:ln>
        </p:spPr>
        <p:txBody>
          <a:bodyPr wrap="square">
            <a:noAutofit/>
          </a:bodyPr>
          <a:lstStyle/>
          <a:p>
            <a:pPr>
              <a:spcAft>
                <a:spcPts val="600"/>
              </a:spcAft>
            </a:pPr>
            <a:r>
              <a:rPr lang="eu-ES" sz="900" b="1" dirty="0">
                <a:solidFill>
                  <a:schemeClr val="tx1">
                    <a:lumMod val="50000"/>
                    <a:lumOff val="50000"/>
                  </a:schemeClr>
                </a:solidFill>
              </a:rPr>
              <a:t>PLANA ZABALTZEKO BIDEAK</a:t>
            </a:r>
          </a:p>
          <a:p>
            <a:r>
              <a:rPr lang="eu-ES" sz="900" dirty="0">
                <a:solidFill>
                  <a:schemeClr val="tx1"/>
                </a:solidFill>
              </a:rPr>
              <a:t>Postontzietan banatzea</a:t>
            </a:r>
          </a:p>
          <a:p>
            <a:r>
              <a:rPr lang="eu-ES" sz="900" dirty="0">
                <a:solidFill>
                  <a:schemeClr val="tx1"/>
                </a:solidFill>
              </a:rPr>
              <a:t>Irratiko iragarkiak</a:t>
            </a:r>
          </a:p>
          <a:p>
            <a:r>
              <a:rPr lang="eu-ES" sz="900" dirty="0">
                <a:solidFill>
                  <a:schemeClr val="tx1"/>
                </a:solidFill>
              </a:rPr>
              <a:t>Prentsa-oharrak</a:t>
            </a:r>
          </a:p>
          <a:p>
            <a:r>
              <a:rPr lang="eu-ES" sz="900" dirty="0">
                <a:solidFill>
                  <a:schemeClr val="tx1"/>
                </a:solidFill>
              </a:rPr>
              <a:t>Prentsaurrekoak</a:t>
            </a:r>
          </a:p>
          <a:p>
            <a:r>
              <a:rPr lang="eu-ES" sz="900" dirty="0">
                <a:solidFill>
                  <a:schemeClr val="tx1"/>
                </a:solidFill>
              </a:rPr>
              <a:t>Sare sozialak</a:t>
            </a:r>
          </a:p>
          <a:p>
            <a:r>
              <a:rPr lang="eu-ES" sz="900" dirty="0">
                <a:solidFill>
                  <a:schemeClr val="tx1"/>
                </a:solidFill>
              </a:rPr>
              <a:t>Webgune espezifikoa</a:t>
            </a:r>
          </a:p>
          <a:p>
            <a:r>
              <a:rPr lang="eu-ES" sz="900" dirty="0">
                <a:solidFill>
                  <a:schemeClr val="tx1"/>
                </a:solidFill>
              </a:rPr>
              <a:t>Udal aplikazioa</a:t>
            </a:r>
          </a:p>
          <a:p>
            <a:r>
              <a:rPr lang="eu-ES" sz="900" dirty="0">
                <a:solidFill>
                  <a:schemeClr val="tx1"/>
                </a:solidFill>
              </a:rPr>
              <a:t>Flyerrak kalean banatzea</a:t>
            </a:r>
          </a:p>
          <a:p>
            <a:r>
              <a:rPr lang="eu-ES" sz="900" dirty="0">
                <a:solidFill>
                  <a:schemeClr val="tx1"/>
                </a:solidFill>
              </a:rPr>
              <a:t>WhatsApp</a:t>
            </a:r>
          </a:p>
        </p:txBody>
      </p:sp>
      <p:sp>
        <p:nvSpPr>
          <p:cNvPr id="104" name="Rectángulo 103">
            <a:extLst>
              <a:ext uri="{FF2B5EF4-FFF2-40B4-BE49-F238E27FC236}">
                <a16:creationId xmlns:a16="http://schemas.microsoft.com/office/drawing/2014/main" id="{541FFB3C-66CB-419E-86BE-DEB794EA8081}"/>
              </a:ext>
            </a:extLst>
          </p:cNvPr>
          <p:cNvSpPr/>
          <p:nvPr/>
        </p:nvSpPr>
        <p:spPr>
          <a:xfrm>
            <a:off x="6249143" y="3735456"/>
            <a:ext cx="3499965" cy="1631216"/>
          </a:xfrm>
          <a:prstGeom prst="rect">
            <a:avLst/>
          </a:prstGeom>
          <a:ln>
            <a:solidFill>
              <a:schemeClr val="accent1">
                <a:lumMod val="40000"/>
                <a:lumOff val="60000"/>
              </a:schemeClr>
            </a:solidFill>
          </a:ln>
        </p:spPr>
        <p:txBody>
          <a:bodyPr wrap="square" anchor="ctr" anchorCtr="0">
            <a:noAutofit/>
          </a:bodyPr>
          <a:lstStyle/>
          <a:p>
            <a:pPr>
              <a:spcAft>
                <a:spcPts val="600"/>
              </a:spcAft>
            </a:pPr>
            <a:r>
              <a:rPr lang="eu-ES" sz="900" b="1" dirty="0">
                <a:solidFill>
                  <a:schemeClr val="tx1">
                    <a:lumMod val="50000"/>
                    <a:lumOff val="50000"/>
                  </a:schemeClr>
                </a:solidFill>
              </a:rPr>
              <a:t>PARTE HARTZEKO BIDEAK</a:t>
            </a:r>
          </a:p>
          <a:p>
            <a:r>
              <a:rPr lang="eu-ES" sz="900" b="1" dirty="0">
                <a:solidFill>
                  <a:schemeClr val="tx1"/>
                </a:solidFill>
              </a:rPr>
              <a:t>Fisikoki eta online</a:t>
            </a:r>
          </a:p>
          <a:p>
            <a:r>
              <a:rPr lang="eu-ES" sz="900" dirty="0">
                <a:solidFill>
                  <a:schemeClr val="tx1"/>
                </a:solidFill>
              </a:rPr>
              <a:t>Postontziak</a:t>
            </a:r>
          </a:p>
          <a:p>
            <a:r>
              <a:rPr lang="eu-ES" sz="900" dirty="0">
                <a:solidFill>
                  <a:schemeClr val="tx1"/>
                </a:solidFill>
              </a:rPr>
              <a:t>Udal bulegoak</a:t>
            </a:r>
          </a:p>
          <a:p>
            <a:r>
              <a:rPr lang="eu-ES" sz="900" dirty="0">
                <a:solidFill>
                  <a:schemeClr val="tx1"/>
                </a:solidFill>
              </a:rPr>
              <a:t>Standak kalean</a:t>
            </a:r>
          </a:p>
          <a:p>
            <a:r>
              <a:rPr lang="eu-ES" sz="900" dirty="0">
                <a:solidFill>
                  <a:schemeClr val="tx1"/>
                </a:solidFill>
              </a:rPr>
              <a:t>Saio presentzialak</a:t>
            </a:r>
          </a:p>
          <a:p>
            <a:r>
              <a:rPr lang="eu-ES" sz="900" dirty="0">
                <a:solidFill>
                  <a:schemeClr val="tx1"/>
                </a:solidFill>
              </a:rPr>
              <a:t>WhatsApp</a:t>
            </a:r>
          </a:p>
          <a:p>
            <a:r>
              <a:rPr lang="eu-ES" sz="900" dirty="0">
                <a:solidFill>
                  <a:schemeClr val="tx1"/>
                </a:solidFill>
              </a:rPr>
              <a:t>Sare sozialak</a:t>
            </a:r>
          </a:p>
          <a:p>
            <a:r>
              <a:rPr lang="eu-ES" sz="900" dirty="0">
                <a:solidFill>
                  <a:schemeClr val="tx1"/>
                </a:solidFill>
              </a:rPr>
              <a:t>Berariazko posta elektronikoa</a:t>
            </a:r>
          </a:p>
          <a:p>
            <a:r>
              <a:rPr lang="eu-ES" sz="900" dirty="0">
                <a:solidFill>
                  <a:schemeClr val="tx1"/>
                </a:solidFill>
              </a:rPr>
              <a:t>Webgune espezifikoa</a:t>
            </a:r>
          </a:p>
        </p:txBody>
      </p:sp>
      <p:sp>
        <p:nvSpPr>
          <p:cNvPr id="108" name="Rectángulo 107">
            <a:extLst>
              <a:ext uri="{FF2B5EF4-FFF2-40B4-BE49-F238E27FC236}">
                <a16:creationId xmlns:a16="http://schemas.microsoft.com/office/drawing/2014/main" id="{CBB3D161-9F6F-4AAC-83F8-EE2B3687D752}"/>
              </a:ext>
            </a:extLst>
          </p:cNvPr>
          <p:cNvSpPr/>
          <p:nvPr/>
        </p:nvSpPr>
        <p:spPr>
          <a:xfrm>
            <a:off x="6249143" y="5488291"/>
            <a:ext cx="3536535" cy="893037"/>
          </a:xfrm>
          <a:prstGeom prst="rect">
            <a:avLst/>
          </a:prstGeom>
          <a:ln>
            <a:solidFill>
              <a:schemeClr val="accent1">
                <a:lumMod val="40000"/>
                <a:lumOff val="60000"/>
              </a:schemeClr>
            </a:solidFill>
          </a:ln>
        </p:spPr>
        <p:txBody>
          <a:bodyPr wrap="square" anchor="ctr" anchorCtr="0">
            <a:noAutofit/>
          </a:bodyPr>
          <a:lstStyle/>
          <a:p>
            <a:pPr>
              <a:spcAft>
                <a:spcPts val="600"/>
              </a:spcAft>
            </a:pPr>
            <a:r>
              <a:rPr lang="eu-ES" sz="900" b="1" dirty="0">
                <a:solidFill>
                  <a:schemeClr val="tx1">
                    <a:lumMod val="50000"/>
                    <a:lumOff val="50000"/>
                  </a:schemeClr>
                </a:solidFill>
              </a:rPr>
              <a:t>EGUTEGIA</a:t>
            </a:r>
          </a:p>
          <a:p>
            <a:pPr>
              <a:spcAft>
                <a:spcPts val="300"/>
              </a:spcAft>
            </a:pPr>
            <a:r>
              <a:rPr lang="eu-ES" sz="900" dirty="0">
                <a:solidFill>
                  <a:schemeClr val="tx1"/>
                </a:solidFill>
              </a:rPr>
              <a:t>Bi urtean behin antolatzen da </a:t>
            </a:r>
          </a:p>
          <a:p>
            <a:r>
              <a:rPr lang="eu-ES" sz="900" dirty="0">
                <a:solidFill>
                  <a:schemeClr val="tx1"/>
                </a:solidFill>
              </a:rPr>
              <a:t>Prozesuaren iraupena: 10 hilabete </a:t>
            </a:r>
            <a:r>
              <a:rPr lang="eu-ES" sz="900" i="1" dirty="0">
                <a:solidFill>
                  <a:schemeClr val="tx1"/>
                </a:solidFill>
              </a:rPr>
              <a:t>(</a:t>
            </a:r>
            <a:r>
              <a:rPr lang="eu-ES" sz="900" dirty="0">
                <a:solidFill>
                  <a:schemeClr val="tx1"/>
                </a:solidFill>
              </a:rPr>
              <a:t>2019-2020 aurrekontu parte-hartzaileak)</a:t>
            </a:r>
          </a:p>
        </p:txBody>
      </p:sp>
      <p:sp>
        <p:nvSpPr>
          <p:cNvPr id="151" name="Rectángulo 150">
            <a:extLst>
              <a:ext uri="{FF2B5EF4-FFF2-40B4-BE49-F238E27FC236}">
                <a16:creationId xmlns:a16="http://schemas.microsoft.com/office/drawing/2014/main" id="{5788B34D-CFCE-4B98-B111-1C7A81B3E3C2}"/>
              </a:ext>
            </a:extLst>
          </p:cNvPr>
          <p:cNvSpPr/>
          <p:nvPr/>
        </p:nvSpPr>
        <p:spPr>
          <a:xfrm>
            <a:off x="462646" y="5776323"/>
            <a:ext cx="5608579" cy="893037"/>
          </a:xfrm>
          <a:prstGeom prst="rect">
            <a:avLst/>
          </a:prstGeom>
          <a:ln>
            <a:solidFill>
              <a:schemeClr val="accent1">
                <a:lumMod val="40000"/>
                <a:lumOff val="60000"/>
              </a:schemeClr>
            </a:solidFill>
          </a:ln>
        </p:spPr>
        <p:txBody>
          <a:bodyPr wrap="square" anchor="ctr" anchorCtr="0">
            <a:noAutofit/>
          </a:bodyPr>
          <a:lstStyle/>
          <a:p>
            <a:pPr>
              <a:spcAft>
                <a:spcPts val="600"/>
              </a:spcAft>
            </a:pPr>
            <a:r>
              <a:rPr lang="eu-ES" sz="900" b="1" dirty="0">
                <a:solidFill>
                  <a:schemeClr val="tx1">
                    <a:lumMod val="50000"/>
                    <a:lumOff val="50000"/>
                  </a:schemeClr>
                </a:solidFill>
              </a:rPr>
              <a:t>PARTE HARTZE MAILAK: DATUAK </a:t>
            </a:r>
          </a:p>
          <a:p>
            <a:r>
              <a:rPr lang="eu-ES" sz="900" b="1" dirty="0">
                <a:solidFill>
                  <a:schemeClr val="tx1"/>
                </a:solidFill>
              </a:rPr>
              <a:t>1. FASEA: </a:t>
            </a:r>
            <a:r>
              <a:rPr lang="eu-ES" sz="900" dirty="0">
                <a:solidFill>
                  <a:schemeClr val="tx1"/>
                </a:solidFill>
              </a:rPr>
              <a:t>Proposamenen aurkezpena: </a:t>
            </a:r>
            <a:r>
              <a:rPr lang="eu-ES" sz="900" b="1" dirty="0">
                <a:solidFill>
                  <a:schemeClr val="tx1"/>
                </a:solidFill>
              </a:rPr>
              <a:t>197 pertsona, 320 proposamen</a:t>
            </a:r>
          </a:p>
          <a:p>
            <a:r>
              <a:rPr lang="eu-ES" sz="900" b="1" dirty="0">
                <a:solidFill>
                  <a:schemeClr val="tx1"/>
                </a:solidFill>
              </a:rPr>
              <a:t>2. FASEA: </a:t>
            </a:r>
            <a:r>
              <a:rPr lang="eu-ES" sz="900" dirty="0">
                <a:solidFill>
                  <a:schemeClr val="tx1"/>
                </a:solidFill>
              </a:rPr>
              <a:t>Bideragarritasun teknikoaren analisia: </a:t>
            </a:r>
            <a:r>
              <a:rPr lang="eu-ES" sz="900" b="1" dirty="0">
                <a:solidFill>
                  <a:schemeClr val="tx1"/>
                </a:solidFill>
              </a:rPr>
              <a:t>218</a:t>
            </a:r>
            <a:r>
              <a:rPr lang="eu-ES" sz="900" dirty="0">
                <a:solidFill>
                  <a:schemeClr val="tx1"/>
                </a:solidFill>
              </a:rPr>
              <a:t> </a:t>
            </a:r>
            <a:r>
              <a:rPr lang="eu-ES" sz="900" b="1" dirty="0">
                <a:solidFill>
                  <a:schemeClr val="tx1"/>
                </a:solidFill>
              </a:rPr>
              <a:t>proposamen aztertuta, 64 teknikoki balidatuta</a:t>
            </a:r>
            <a:r>
              <a:rPr lang="eu-ES" sz="900" dirty="0">
                <a:solidFill>
                  <a:schemeClr val="tx1"/>
                </a:solidFill>
              </a:rPr>
              <a:t> </a:t>
            </a:r>
          </a:p>
          <a:p>
            <a:r>
              <a:rPr lang="eu-ES" sz="900" b="1" dirty="0">
                <a:solidFill>
                  <a:schemeClr val="tx1"/>
                </a:solidFill>
              </a:rPr>
              <a:t>3. FASEA: </a:t>
            </a:r>
            <a:r>
              <a:rPr lang="eu-ES" sz="900" dirty="0">
                <a:solidFill>
                  <a:schemeClr val="tx1"/>
                </a:solidFill>
              </a:rPr>
              <a:t>Lehentasunak ezartzeko irizpideak aplikatzea: </a:t>
            </a:r>
            <a:r>
              <a:rPr lang="eu-ES" sz="900" b="1" dirty="0">
                <a:solidFill>
                  <a:schemeClr val="tx1"/>
                </a:solidFill>
              </a:rPr>
              <a:t>70 parte-hartzaile, lehentasuna eman zaien 30 proiektu </a:t>
            </a:r>
          </a:p>
          <a:p>
            <a:r>
              <a:rPr lang="eu-ES" sz="900" b="1" dirty="0">
                <a:solidFill>
                  <a:schemeClr val="tx1"/>
                </a:solidFill>
              </a:rPr>
              <a:t>4. FASEA: </a:t>
            </a:r>
            <a:r>
              <a:rPr lang="eu-ES" sz="900" dirty="0">
                <a:solidFill>
                  <a:schemeClr val="tx1"/>
                </a:solidFill>
              </a:rPr>
              <a:t>Proiektuen bozketa: </a:t>
            </a:r>
            <a:r>
              <a:rPr lang="eu-ES" sz="900" b="1" dirty="0">
                <a:solidFill>
                  <a:schemeClr val="tx1"/>
                </a:solidFill>
              </a:rPr>
              <a:t>951 pertsona</a:t>
            </a:r>
          </a:p>
        </p:txBody>
      </p:sp>
      <p:sp>
        <p:nvSpPr>
          <p:cNvPr id="50" name="Rectángulo 49">
            <a:extLst>
              <a:ext uri="{FF2B5EF4-FFF2-40B4-BE49-F238E27FC236}">
                <a16:creationId xmlns:a16="http://schemas.microsoft.com/office/drawing/2014/main" id="{AD628CEE-0871-42A4-961B-C0C47FCFCDCF}"/>
              </a:ext>
            </a:extLst>
          </p:cNvPr>
          <p:cNvSpPr/>
          <p:nvPr/>
        </p:nvSpPr>
        <p:spPr>
          <a:xfrm>
            <a:off x="488950" y="3154736"/>
            <a:ext cx="5594774" cy="926446"/>
          </a:xfrm>
          <a:prstGeom prst="rect">
            <a:avLst/>
          </a:prstGeom>
          <a:ln>
            <a:solidFill>
              <a:schemeClr val="accent1">
                <a:lumMod val="40000"/>
                <a:lumOff val="60000"/>
              </a:schemeClr>
            </a:solidFill>
          </a:ln>
        </p:spPr>
        <p:txBody>
          <a:bodyPr wrap="square" anchor="ctr" anchorCtr="0">
            <a:noAutofit/>
          </a:bodyPr>
          <a:lstStyle/>
          <a:p>
            <a:pPr>
              <a:spcAft>
                <a:spcPts val="600"/>
              </a:spcAft>
            </a:pPr>
            <a:r>
              <a:rPr lang="eu-ES" sz="900" b="1" dirty="0">
                <a:solidFill>
                  <a:schemeClr val="tx1">
                    <a:lumMod val="50000"/>
                    <a:lumOff val="50000"/>
                  </a:schemeClr>
                </a:solidFill>
              </a:rPr>
              <a:t>PROIEKTUAK DEFINITZEKO ETA HAIEK AUKERATZEKO IRIZPIDEAK</a:t>
            </a:r>
          </a:p>
          <a:p>
            <a:pPr marL="171450" indent="-171450">
              <a:buFont typeface="Wingdings" panose="05000000000000000000" pitchFamily="2" charset="2"/>
              <a:buChar char="ü"/>
            </a:pPr>
            <a:r>
              <a:rPr lang="eu-ES" sz="900" b="1" dirty="0">
                <a:solidFill>
                  <a:schemeClr val="tx1"/>
                </a:solidFill>
              </a:rPr>
              <a:t>Aldakorrak</a:t>
            </a:r>
            <a:r>
              <a:rPr lang="eu-ES" sz="900" dirty="0">
                <a:solidFill>
                  <a:schemeClr val="tx1"/>
                </a:solidFill>
              </a:rPr>
              <a:t> (edizio batetik bestera aldatzen dira)</a:t>
            </a:r>
          </a:p>
          <a:p>
            <a:pPr marL="171450" indent="-171450">
              <a:buFont typeface="Wingdings" panose="05000000000000000000" pitchFamily="2" charset="2"/>
              <a:buChar char="ü"/>
            </a:pPr>
            <a:r>
              <a:rPr lang="eu-ES" sz="900" b="1" dirty="0">
                <a:solidFill>
                  <a:schemeClr val="tx1"/>
                </a:solidFill>
              </a:rPr>
              <a:t>Partaidetuak</a:t>
            </a:r>
            <a:r>
              <a:rPr lang="eu-ES" sz="900" dirty="0">
                <a:solidFill>
                  <a:schemeClr val="tx1"/>
                </a:solidFill>
              </a:rPr>
              <a:t> (lehentasunak ezartzeko taldean adosten dira)</a:t>
            </a:r>
          </a:p>
          <a:p>
            <a:pPr marL="171450" indent="-171450">
              <a:spcAft>
                <a:spcPts val="600"/>
              </a:spcAft>
              <a:buFont typeface="Wingdings" panose="05000000000000000000" pitchFamily="2" charset="2"/>
              <a:buChar char="ü"/>
            </a:pPr>
            <a:r>
              <a:rPr lang="eu-ES" sz="900" b="1" dirty="0">
                <a:solidFill>
                  <a:schemeClr val="tx1"/>
                </a:solidFill>
              </a:rPr>
              <a:t>Neurgarriak</a:t>
            </a:r>
            <a:r>
              <a:rPr lang="eu-ES" sz="900" dirty="0">
                <a:solidFill>
                  <a:schemeClr val="tx1"/>
                </a:solidFill>
              </a:rPr>
              <a:t> (puntuak +-1) (proiektu guztiak parametro berberen arabera baloratuko dira)</a:t>
            </a:r>
          </a:p>
          <a:p>
            <a:r>
              <a:rPr lang="eu-ES" sz="900" b="1" dirty="0">
                <a:solidFill>
                  <a:schemeClr val="tx1"/>
                </a:solidFill>
              </a:rPr>
              <a:t>Kostu handiko 15 proiektu eta kostu mugatuagoa duten beste 15 proiektu</a:t>
            </a:r>
          </a:p>
        </p:txBody>
      </p:sp>
      <p:pic>
        <p:nvPicPr>
          <p:cNvPr id="13" name="Gráfico 7" descr="Cabeza con engranajes">
            <a:extLst>
              <a:ext uri="{FF2B5EF4-FFF2-40B4-BE49-F238E27FC236}">
                <a16:creationId xmlns:a16="http://schemas.microsoft.com/office/drawing/2014/main" id="{43E03FB2-29EA-404A-AA06-DB35A0B4B192}"/>
              </a:ext>
            </a:extLst>
          </p:cNvPr>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774349" y="1268761"/>
            <a:ext cx="330779" cy="330779"/>
          </a:xfrm>
          <a:prstGeom prst="rect">
            <a:avLst/>
          </a:prstGeom>
        </p:spPr>
      </p:pic>
      <p:pic>
        <p:nvPicPr>
          <p:cNvPr id="14" name="Gráfico 22" descr="Monedas">
            <a:extLst>
              <a:ext uri="{FF2B5EF4-FFF2-40B4-BE49-F238E27FC236}">
                <a16:creationId xmlns:a16="http://schemas.microsoft.com/office/drawing/2014/main" id="{0B24D66C-8DD9-408F-8F47-6C1A8CBCBBD2}"/>
              </a:ext>
            </a:extLst>
          </p:cNvPr>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820802" y="2544282"/>
            <a:ext cx="262922" cy="262922"/>
          </a:xfrm>
          <a:prstGeom prst="rect">
            <a:avLst/>
          </a:prstGeom>
        </p:spPr>
      </p:pic>
      <p:pic>
        <p:nvPicPr>
          <p:cNvPr id="15" name="Gráfico 36" descr="Globo de pensamiento">
            <a:extLst>
              <a:ext uri="{FF2B5EF4-FFF2-40B4-BE49-F238E27FC236}">
                <a16:creationId xmlns:a16="http://schemas.microsoft.com/office/drawing/2014/main" id="{A6347AD0-F3C6-4E8F-9CBA-3D38CEF8D6FE}"/>
              </a:ext>
            </a:extLst>
          </p:cNvPr>
          <p:cNvPicPr>
            <a:picLocks noChangeAspect="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774349" y="3180228"/>
            <a:ext cx="286914" cy="286914"/>
          </a:xfrm>
          <a:prstGeom prst="rect">
            <a:avLst/>
          </a:prstGeom>
        </p:spPr>
      </p:pic>
      <p:pic>
        <p:nvPicPr>
          <p:cNvPr id="16" name="Picture 2" descr="Z:\ARCHIVO FOTOGRAFICO\ICONOS (Derechos - S&amp;F Comprados en Flaticons)\080-trabajo-en-equipo.png"/>
          <p:cNvPicPr>
            <a:picLocks noChangeAspect="1" noChangeArrowheads="1"/>
          </p:cNvPicPr>
          <p:nvPr/>
        </p:nvPicPr>
        <p:blipFill>
          <a:blip r:embed="rId9"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51714" y="4210428"/>
            <a:ext cx="274019" cy="2740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7" descr="Z:\ARCHIVO FOTOGRAFICO\ICONOS (Derechos - S&amp;F Comprados en Flaticons)\075-presentacion-1.png"/>
          <p:cNvPicPr>
            <a:picLocks noChangeAspect="1" noChangeArrowheads="1"/>
          </p:cNvPicPr>
          <p:nvPr/>
        </p:nvPicPr>
        <p:blipFill>
          <a:blip r:embed="rId10"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74349" y="5835558"/>
            <a:ext cx="267916" cy="26791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Z:\ARCHIVO FOTOGRAFICO\ICONOS (Derechos - S&amp;F Comprados en Flaticons)\handshake.png"/>
          <p:cNvPicPr>
            <a:picLocks noChangeAspect="1" noChangeArrowheads="1"/>
          </p:cNvPicPr>
          <p:nvPr/>
        </p:nvPicPr>
        <p:blipFill>
          <a:blip r:embed="rId11"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55209" y="1269016"/>
            <a:ext cx="305976" cy="305976"/>
          </a:xfrm>
          <a:prstGeom prst="rect">
            <a:avLst/>
          </a:prstGeom>
          <a:noFill/>
          <a:extLst>
            <a:ext uri="{909E8E84-426E-40DD-AFC4-6F175D3DCCD1}">
              <a14:hiddenFill xmlns:a14="http://schemas.microsoft.com/office/drawing/2010/main">
                <a:solidFill>
                  <a:srgbClr val="FFFFFF"/>
                </a:solidFill>
              </a14:hiddenFill>
            </a:ext>
          </a:extLst>
        </p:spPr>
      </p:pic>
      <p:pic>
        <p:nvPicPr>
          <p:cNvPr id="19" name="Gráfico 39" descr="Megáfono">
            <a:extLst>
              <a:ext uri="{FF2B5EF4-FFF2-40B4-BE49-F238E27FC236}">
                <a16:creationId xmlns:a16="http://schemas.microsoft.com/office/drawing/2014/main" id="{C6FAA5D7-DBDB-4AE0-8311-74D148874464}"/>
              </a:ext>
            </a:extLst>
          </p:cNvPr>
          <p:cNvPicPr>
            <a:picLocks noChangeAspect="1"/>
          </p:cNvPicPr>
          <p:nvPr/>
        </p:nvPicPr>
        <p:blipFill>
          <a:blip r:embed="rId12" cstate="print">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9362237" y="1854584"/>
            <a:ext cx="398948" cy="398948"/>
          </a:xfrm>
          <a:prstGeom prst="rect">
            <a:avLst/>
          </a:prstGeom>
        </p:spPr>
      </p:pic>
      <p:pic>
        <p:nvPicPr>
          <p:cNvPr id="20" name="Gráfico 41" descr="Lápiz">
            <a:extLst>
              <a:ext uri="{FF2B5EF4-FFF2-40B4-BE49-F238E27FC236}">
                <a16:creationId xmlns:a16="http://schemas.microsoft.com/office/drawing/2014/main" id="{CA090593-07A7-4ADF-A5E6-70ABF63EA518}"/>
              </a:ext>
            </a:extLst>
          </p:cNvPr>
          <p:cNvPicPr>
            <a:picLocks noChangeAspect="1"/>
          </p:cNvPicPr>
          <p:nvPr/>
        </p:nvPicPr>
        <p:blipFill>
          <a:blip r:embed="rId14" cstate="print">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9377889" y="3760488"/>
            <a:ext cx="340116" cy="340116"/>
          </a:xfrm>
          <a:prstGeom prst="rect">
            <a:avLst/>
          </a:prstGeom>
        </p:spPr>
      </p:pic>
      <p:pic>
        <p:nvPicPr>
          <p:cNvPr id="21" name="Gráfico 48" descr="Calendario">
            <a:extLst>
              <a:ext uri="{FF2B5EF4-FFF2-40B4-BE49-F238E27FC236}">
                <a16:creationId xmlns:a16="http://schemas.microsoft.com/office/drawing/2014/main" id="{693687A2-401D-4BCB-A11C-E249131664F7}"/>
              </a:ext>
            </a:extLst>
          </p:cNvPr>
          <p:cNvPicPr>
            <a:picLocks noChangeAspect="1"/>
          </p:cNvPicPr>
          <p:nvPr/>
        </p:nvPicPr>
        <p:blipFill>
          <a:blip r:embed="rId16" cstate="print">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9419493" y="5573403"/>
            <a:ext cx="349229" cy="349229"/>
          </a:xfrm>
          <a:prstGeom prst="rect">
            <a:avLst/>
          </a:prstGeom>
        </p:spPr>
      </p:pic>
      <p:pic>
        <p:nvPicPr>
          <p:cNvPr id="22" name="Picture 8" descr="Resultado de imagen de AmurriokoEKIN">
            <a:extLst>
              <a:ext uri="{FF2B5EF4-FFF2-40B4-BE49-F238E27FC236}">
                <a16:creationId xmlns:a16="http://schemas.microsoft.com/office/drawing/2014/main" id="{ADF367A2-0835-4E7A-9D0D-C9251C63CFA8}"/>
              </a:ext>
            </a:extLst>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2646" b="23135"/>
          <a:stretch/>
        </p:blipFill>
        <p:spPr bwMode="auto">
          <a:xfrm>
            <a:off x="8686815" y="702832"/>
            <a:ext cx="670135" cy="363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2496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de flecha 3">
            <a:extLst>
              <a:ext uri="{FF2B5EF4-FFF2-40B4-BE49-F238E27FC236}">
                <a16:creationId xmlns:a16="http://schemas.microsoft.com/office/drawing/2014/main" id="{28ABD2CA-0BE3-48C2-B034-48C43809E1A6}"/>
              </a:ext>
            </a:extLst>
          </p:cNvPr>
          <p:cNvCxnSpPr>
            <a:cxnSpLocks/>
            <a:endCxn id="22" idx="1"/>
          </p:cNvCxnSpPr>
          <p:nvPr/>
        </p:nvCxnSpPr>
        <p:spPr>
          <a:xfrm>
            <a:off x="856928" y="2221312"/>
            <a:ext cx="7577678" cy="19701"/>
          </a:xfrm>
          <a:prstGeom prst="straightConnector1">
            <a:avLst/>
          </a:prstGeom>
          <a:ln w="19050">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1" name="Shape 91">
            <a:extLst>
              <a:ext uri="{FF2B5EF4-FFF2-40B4-BE49-F238E27FC236}">
                <a16:creationId xmlns:a16="http://schemas.microsoft.com/office/drawing/2014/main" id="{18CF3113-1111-4C8A-8F77-A402055F6BD2}"/>
              </a:ext>
            </a:extLst>
          </p:cNvPr>
          <p:cNvSpPr txBox="1">
            <a:spLocks/>
          </p:cNvSpPr>
          <p:nvPr/>
        </p:nvSpPr>
        <p:spPr>
          <a:xfrm>
            <a:off x="560512" y="496557"/>
            <a:ext cx="8712968" cy="556179"/>
          </a:xfrm>
          <a:prstGeom prst="rect">
            <a:avLst/>
          </a:prstGeom>
        </p:spPr>
        <p:txBody>
          <a:bodyPr spcFirstLastPara="1" wrap="square" lIns="90000" tIns="46800" rIns="90000" bIns="46800" anchor="t" anchorCtr="0">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defTabSz="914400">
              <a:spcBef>
                <a:spcPts val="0"/>
              </a:spcBef>
              <a:spcAft>
                <a:spcPts val="0"/>
              </a:spcAft>
              <a:buClr>
                <a:srgbClr val="F67031"/>
              </a:buClr>
              <a:buSzPts val="3000"/>
            </a:pPr>
            <a:r>
              <a:rPr lang="eu-ES" sz="1600" b="1" dirty="0">
                <a:solidFill>
                  <a:schemeClr val="bg1">
                    <a:lumMod val="50000"/>
                  </a:schemeClr>
                </a:solidFill>
                <a:latin typeface="Arial" panose="020B0604020202020204" pitchFamily="34" charset="0"/>
                <a:ea typeface="Nunito Sans"/>
                <a:cs typeface="Arial" panose="020B0604020202020204" pitchFamily="34" charset="0"/>
                <a:sym typeface="Nunito Sans"/>
              </a:rPr>
              <a:t>5. esperientzia: Amurrio - AmurriokoEKIN </a:t>
            </a:r>
          </a:p>
          <a:p>
            <a:pPr algn="l" defTabSz="914400">
              <a:spcBef>
                <a:spcPts val="0"/>
              </a:spcBef>
              <a:spcAft>
                <a:spcPts val="0"/>
              </a:spcAft>
              <a:buClr>
                <a:srgbClr val="F67031"/>
              </a:buClr>
              <a:buSzPts val="3000"/>
            </a:pPr>
            <a:r>
              <a:rPr lang="eu-ES" sz="1400" dirty="0">
                <a:solidFill>
                  <a:schemeClr val="accent6">
                    <a:lumMod val="75000"/>
                  </a:schemeClr>
                </a:solidFill>
                <a:latin typeface="Arial" panose="020B0604020202020204" pitchFamily="34" charset="0"/>
                <a:ea typeface="Nunito Sans"/>
                <a:cs typeface="Arial" panose="020B0604020202020204" pitchFamily="34" charset="0"/>
                <a:sym typeface="Nunito Sans"/>
              </a:rPr>
              <a:t>PROZESUAREN FLUXUGRAMA</a:t>
            </a:r>
          </a:p>
        </p:txBody>
      </p:sp>
      <p:sp>
        <p:nvSpPr>
          <p:cNvPr id="54" name="Rectángulo 53">
            <a:extLst>
              <a:ext uri="{FF2B5EF4-FFF2-40B4-BE49-F238E27FC236}">
                <a16:creationId xmlns:a16="http://schemas.microsoft.com/office/drawing/2014/main" id="{E04A7E1F-4A40-417E-970A-272D4800C572}"/>
              </a:ext>
            </a:extLst>
          </p:cNvPr>
          <p:cNvSpPr/>
          <p:nvPr/>
        </p:nvSpPr>
        <p:spPr>
          <a:xfrm>
            <a:off x="2216535" y="1528193"/>
            <a:ext cx="1080000" cy="1440000"/>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u-ES" sz="1000" dirty="0">
                <a:solidFill>
                  <a:schemeClr val="bg1"/>
                </a:solidFill>
              </a:rPr>
              <a:t>Herritarren proposamena</a:t>
            </a:r>
          </a:p>
        </p:txBody>
      </p:sp>
      <p:sp>
        <p:nvSpPr>
          <p:cNvPr id="56" name="Rectángulo 55">
            <a:extLst>
              <a:ext uri="{FF2B5EF4-FFF2-40B4-BE49-F238E27FC236}">
                <a16:creationId xmlns:a16="http://schemas.microsoft.com/office/drawing/2014/main" id="{D9AAAA38-7175-423A-B388-073B2EFD33E7}"/>
              </a:ext>
            </a:extLst>
          </p:cNvPr>
          <p:cNvSpPr/>
          <p:nvPr/>
        </p:nvSpPr>
        <p:spPr>
          <a:xfrm>
            <a:off x="4105031" y="1521013"/>
            <a:ext cx="1080000" cy="1440000"/>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u-ES" sz="1000" dirty="0">
                <a:solidFill>
                  <a:schemeClr val="bg1"/>
                </a:solidFill>
              </a:rPr>
              <a:t>Iragazketa teknikoa</a:t>
            </a:r>
          </a:p>
        </p:txBody>
      </p:sp>
      <p:sp>
        <p:nvSpPr>
          <p:cNvPr id="59" name="Rectángulo 58">
            <a:extLst>
              <a:ext uri="{FF2B5EF4-FFF2-40B4-BE49-F238E27FC236}">
                <a16:creationId xmlns:a16="http://schemas.microsoft.com/office/drawing/2014/main" id="{B86D57DA-B209-4A55-9AEB-B880867B4FF9}"/>
              </a:ext>
            </a:extLst>
          </p:cNvPr>
          <p:cNvSpPr/>
          <p:nvPr/>
        </p:nvSpPr>
        <p:spPr>
          <a:xfrm>
            <a:off x="2144688" y="2977029"/>
            <a:ext cx="1424806" cy="103874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a:spcAft>
                <a:spcPts val="300"/>
              </a:spcAft>
            </a:pPr>
            <a:r>
              <a:rPr lang="eu-ES" sz="900" dirty="0">
                <a:solidFill>
                  <a:schemeClr val="tx1"/>
                </a:solidFill>
              </a:rPr>
              <a:t>Hauxe eskatzen da:</a:t>
            </a:r>
          </a:p>
          <a:p>
            <a:pPr marL="144000" indent="-144000">
              <a:spcAft>
                <a:spcPts val="300"/>
              </a:spcAft>
              <a:buFont typeface="Wingdings" panose="05000000000000000000" pitchFamily="2" charset="2"/>
              <a:buChar char="q"/>
            </a:pPr>
            <a:r>
              <a:rPr lang="eu-ES" sz="900" dirty="0">
                <a:solidFill>
                  <a:schemeClr val="tx1"/>
                </a:solidFill>
              </a:rPr>
              <a:t>Izenburua eta deskribapena</a:t>
            </a:r>
          </a:p>
          <a:p>
            <a:pPr marL="144000" indent="-144000">
              <a:spcAft>
                <a:spcPts val="300"/>
              </a:spcAft>
              <a:buFont typeface="Wingdings" panose="05000000000000000000" pitchFamily="2" charset="2"/>
              <a:buChar char="q"/>
            </a:pPr>
            <a:r>
              <a:rPr lang="eu-ES" sz="900" dirty="0">
                <a:solidFill>
                  <a:schemeClr val="tx1"/>
                </a:solidFill>
              </a:rPr>
              <a:t>Zein segmenturi egiten dion onura</a:t>
            </a:r>
          </a:p>
          <a:p>
            <a:pPr marL="144000" indent="-144000">
              <a:buFont typeface="Wingdings" panose="05000000000000000000" pitchFamily="2" charset="2"/>
              <a:buChar char="q"/>
            </a:pPr>
            <a:r>
              <a:rPr lang="eu-ES" sz="900" dirty="0">
                <a:solidFill>
                  <a:schemeClr val="tx1"/>
                </a:solidFill>
              </a:rPr>
              <a:t>Zein beharri erantzuten dion </a:t>
            </a:r>
          </a:p>
        </p:txBody>
      </p:sp>
      <p:sp>
        <p:nvSpPr>
          <p:cNvPr id="68" name="Rectángulo 67">
            <a:extLst>
              <a:ext uri="{FF2B5EF4-FFF2-40B4-BE49-F238E27FC236}">
                <a16:creationId xmlns:a16="http://schemas.microsoft.com/office/drawing/2014/main" id="{A51726E8-36B8-4D8D-8B97-EF12FF736584}"/>
              </a:ext>
            </a:extLst>
          </p:cNvPr>
          <p:cNvSpPr/>
          <p:nvPr/>
        </p:nvSpPr>
        <p:spPr>
          <a:xfrm>
            <a:off x="6177136" y="1514167"/>
            <a:ext cx="1080000" cy="1440000"/>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u-ES" sz="1000" dirty="0">
                <a:solidFill>
                  <a:schemeClr val="bg1"/>
                </a:solidFill>
              </a:rPr>
              <a:t>Herritarrek lehentasunak jartzea</a:t>
            </a:r>
          </a:p>
        </p:txBody>
      </p:sp>
      <p:sp>
        <p:nvSpPr>
          <p:cNvPr id="69" name="Rectángulo 68">
            <a:extLst>
              <a:ext uri="{FF2B5EF4-FFF2-40B4-BE49-F238E27FC236}">
                <a16:creationId xmlns:a16="http://schemas.microsoft.com/office/drawing/2014/main" id="{FB27CC48-504B-4BC6-BA15-97D80CBF4451}"/>
              </a:ext>
            </a:extLst>
          </p:cNvPr>
          <p:cNvSpPr/>
          <p:nvPr/>
        </p:nvSpPr>
        <p:spPr>
          <a:xfrm>
            <a:off x="5902161" y="2996735"/>
            <a:ext cx="1715135" cy="224676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marL="144000" indent="-144000">
              <a:spcAft>
                <a:spcPts val="300"/>
              </a:spcAft>
              <a:buFont typeface="Wingdings" panose="05000000000000000000" pitchFamily="2" charset="2"/>
              <a:buChar char="q"/>
            </a:pPr>
            <a:r>
              <a:rPr lang="eu-ES" sz="900" dirty="0">
                <a:solidFill>
                  <a:schemeClr val="tx1"/>
                </a:solidFill>
              </a:rPr>
              <a:t>Fase honen helburua lehentasunak ezartzea da, bozketa proposamenen kopuru mugatu batera irits dadin</a:t>
            </a:r>
          </a:p>
          <a:p>
            <a:pPr marL="144000" indent="-144000">
              <a:spcAft>
                <a:spcPts val="300"/>
              </a:spcAft>
              <a:buFont typeface="Wingdings" panose="05000000000000000000" pitchFamily="2" charset="2"/>
              <a:buChar char="q"/>
            </a:pPr>
            <a:r>
              <a:rPr lang="eu-ES" sz="900" dirty="0">
                <a:solidFill>
                  <a:schemeClr val="tx1"/>
                </a:solidFill>
              </a:rPr>
              <a:t>Ate irekien jardunaldia egiten da, lehentasunak tokian bertan ezartzeko</a:t>
            </a:r>
          </a:p>
          <a:p>
            <a:pPr marL="144000" indent="-144000">
              <a:buFont typeface="Wingdings" panose="05000000000000000000" pitchFamily="2" charset="2"/>
              <a:buChar char="q"/>
            </a:pPr>
            <a:r>
              <a:rPr lang="eu-ES" sz="900" dirty="0">
                <a:solidFill>
                  <a:schemeClr val="tx1"/>
                </a:solidFill>
              </a:rPr>
              <a:t>Puntu positibo 1, negatibo 1 esleitzen zaie, edo bat ere ez, Talde sustatzaileak aurretik zehaztutako irizpideak betetzen dituzten edo betetzen ez dituztenaren arabera</a:t>
            </a:r>
          </a:p>
        </p:txBody>
      </p:sp>
      <p:pic>
        <p:nvPicPr>
          <p:cNvPr id="1026" name="Picture 2">
            <a:extLst>
              <a:ext uri="{FF2B5EF4-FFF2-40B4-BE49-F238E27FC236}">
                <a16:creationId xmlns:a16="http://schemas.microsoft.com/office/drawing/2014/main" id="{9F2C6E26-F858-4E7A-8044-BA22777F65F5}"/>
              </a:ext>
            </a:extLst>
          </p:cNvPr>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8484" y="6364932"/>
            <a:ext cx="448444" cy="448444"/>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929B038D-6055-4E2F-823E-E9C86897048C}"/>
              </a:ext>
            </a:extLst>
          </p:cNvPr>
          <p:cNvSpPr/>
          <p:nvPr/>
        </p:nvSpPr>
        <p:spPr>
          <a:xfrm>
            <a:off x="856928" y="6525344"/>
            <a:ext cx="1144737" cy="215444"/>
          </a:xfrm>
          <a:prstGeom prst="rect">
            <a:avLst/>
          </a:prstGeom>
        </p:spPr>
        <p:txBody>
          <a:bodyPr wrap="none">
            <a:spAutoFit/>
          </a:bodyPr>
          <a:lstStyle/>
          <a:p>
            <a:r>
              <a:rPr lang="eu-ES" sz="800" dirty="0">
                <a:solidFill>
                  <a:schemeClr val="tx1"/>
                </a:solidFill>
              </a:rPr>
              <a:t>Herritarren rol aktiboa</a:t>
            </a:r>
          </a:p>
        </p:txBody>
      </p:sp>
      <p:pic>
        <p:nvPicPr>
          <p:cNvPr id="18" name="Picture 2">
            <a:extLst>
              <a:ext uri="{FF2B5EF4-FFF2-40B4-BE49-F238E27FC236}">
                <a16:creationId xmlns:a16="http://schemas.microsoft.com/office/drawing/2014/main" id="{2B27CBE4-BD23-483B-9980-81DC15DE3877}"/>
              </a:ext>
            </a:extLst>
          </p:cNvPr>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32313" y="1079749"/>
            <a:ext cx="448444" cy="44844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15275436-B920-411E-A21C-1A80AEDDD8A0}"/>
              </a:ext>
            </a:extLst>
          </p:cNvPr>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50384" y="1065723"/>
            <a:ext cx="448444" cy="448444"/>
          </a:xfrm>
          <a:prstGeom prst="rect">
            <a:avLst/>
          </a:prstGeom>
          <a:noFill/>
          <a:extLst>
            <a:ext uri="{909E8E84-426E-40DD-AFC4-6F175D3DCCD1}">
              <a14:hiddenFill xmlns:a14="http://schemas.microsoft.com/office/drawing/2010/main">
                <a:solidFill>
                  <a:srgbClr val="FFFFFF"/>
                </a:solidFill>
              </a14:hiddenFill>
            </a:ext>
          </a:extLst>
        </p:spPr>
      </p:pic>
      <p:sp>
        <p:nvSpPr>
          <p:cNvPr id="22" name="Rectángulo 67">
            <a:extLst>
              <a:ext uri="{FF2B5EF4-FFF2-40B4-BE49-F238E27FC236}">
                <a16:creationId xmlns:a16="http://schemas.microsoft.com/office/drawing/2014/main" id="{A51726E8-36B8-4D8D-8B97-EF12FF736584}"/>
              </a:ext>
            </a:extLst>
          </p:cNvPr>
          <p:cNvSpPr/>
          <p:nvPr/>
        </p:nvSpPr>
        <p:spPr>
          <a:xfrm>
            <a:off x="8434606" y="1521013"/>
            <a:ext cx="1080000" cy="1440000"/>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u-ES" sz="1000" dirty="0">
                <a:solidFill>
                  <a:schemeClr val="bg1"/>
                </a:solidFill>
              </a:rPr>
              <a:t>Bozketa</a:t>
            </a:r>
          </a:p>
        </p:txBody>
      </p:sp>
      <p:sp>
        <p:nvSpPr>
          <p:cNvPr id="24" name="Rectángulo 68">
            <a:extLst>
              <a:ext uri="{FF2B5EF4-FFF2-40B4-BE49-F238E27FC236}">
                <a16:creationId xmlns:a16="http://schemas.microsoft.com/office/drawing/2014/main" id="{FB27CC48-504B-4BC6-BA15-97D80CBF4451}"/>
              </a:ext>
            </a:extLst>
          </p:cNvPr>
          <p:cNvSpPr/>
          <p:nvPr/>
        </p:nvSpPr>
        <p:spPr>
          <a:xfrm>
            <a:off x="8311343" y="2996737"/>
            <a:ext cx="1440000" cy="78483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a:spcAft>
                <a:spcPts val="300"/>
              </a:spcAft>
            </a:pPr>
            <a:r>
              <a:rPr lang="eu-ES" sz="900" dirty="0">
                <a:solidFill>
                  <a:schemeClr val="tx1"/>
                </a:solidFill>
              </a:rPr>
              <a:t>Zenbateko handiko 3 proposamen eta zenbateko txikiko 3 proposamenen bozketa (3 eta 3 boto eman behar dira nahitaez) </a:t>
            </a:r>
          </a:p>
        </p:txBody>
      </p:sp>
      <p:sp>
        <p:nvSpPr>
          <p:cNvPr id="10" name="9 Rectángulo"/>
          <p:cNvSpPr/>
          <p:nvPr/>
        </p:nvSpPr>
        <p:spPr>
          <a:xfrm>
            <a:off x="7401272" y="1698614"/>
            <a:ext cx="830951" cy="1061829"/>
          </a:xfrm>
          <a:prstGeom prst="rect">
            <a:avLst/>
          </a:prstGeom>
          <a:solidFill>
            <a:schemeClr val="bg1"/>
          </a:solidFill>
        </p:spPr>
        <p:txBody>
          <a:bodyPr wrap="square" lIns="36000" rIns="36000">
            <a:spAutoFit/>
          </a:bodyPr>
          <a:lstStyle/>
          <a:p>
            <a:pPr algn="ctr"/>
            <a:r>
              <a:rPr lang="eu-ES" sz="900" dirty="0">
                <a:solidFill>
                  <a:schemeClr val="tx1"/>
                </a:solidFill>
              </a:rPr>
              <a:t>15 proiektu “handi” (&gt;5.000€)</a:t>
            </a:r>
          </a:p>
          <a:p>
            <a:pPr algn="ctr">
              <a:tabLst>
                <a:tab pos="0" algn="l"/>
              </a:tabLst>
            </a:pPr>
            <a:endParaRPr lang="es-ES" sz="900" dirty="0">
              <a:solidFill>
                <a:schemeClr val="tx1"/>
              </a:solidFill>
            </a:endParaRPr>
          </a:p>
          <a:p>
            <a:pPr algn="ctr">
              <a:tabLst>
                <a:tab pos="0" algn="l"/>
              </a:tabLst>
            </a:pPr>
            <a:r>
              <a:rPr lang="eu-ES" sz="900" dirty="0">
                <a:solidFill>
                  <a:schemeClr val="tx1"/>
                </a:solidFill>
              </a:rPr>
              <a:t>15 proiektu “txiki”</a:t>
            </a:r>
          </a:p>
          <a:p>
            <a:pPr algn="ctr"/>
            <a:r>
              <a:rPr lang="eu-ES" sz="900" dirty="0">
                <a:solidFill>
                  <a:schemeClr val="tx1"/>
                </a:solidFill>
              </a:rPr>
              <a:t>(&gt;5.000€)</a:t>
            </a:r>
          </a:p>
        </p:txBody>
      </p:sp>
      <p:sp>
        <p:nvSpPr>
          <p:cNvPr id="7" name="6 Rectángulo"/>
          <p:cNvSpPr/>
          <p:nvPr/>
        </p:nvSpPr>
        <p:spPr>
          <a:xfrm>
            <a:off x="488504" y="1629365"/>
            <a:ext cx="1512168" cy="2031325"/>
          </a:xfrm>
          <a:prstGeom prst="rect">
            <a:avLst/>
          </a:prstGeom>
          <a:solidFill>
            <a:schemeClr val="bg1"/>
          </a:solidFill>
        </p:spPr>
        <p:txBody>
          <a:bodyPr wrap="square">
            <a:spAutoFit/>
          </a:bodyPr>
          <a:lstStyle/>
          <a:p>
            <a:r>
              <a:rPr lang="eu-ES" sz="900" dirty="0">
                <a:solidFill>
                  <a:schemeClr val="tx1"/>
                </a:solidFill>
              </a:rPr>
              <a:t>Talde sustatzaileak (non herritarrek ere hartzen duten parte) zehazten ditu lehentasunak ezartzeko irizpideak. Plazaratu egiten dira, herritarrek jakin dezaten proposamenak zein parametroren arabera baloratuko diren, haien bideragarritasun tekniko-juridikokoa zein den eta gehienezko zenbatekoak zein den. </a:t>
            </a:r>
          </a:p>
        </p:txBody>
      </p:sp>
      <p:sp>
        <p:nvSpPr>
          <p:cNvPr id="29" name="Rectángulo 58">
            <a:extLst>
              <a:ext uri="{FF2B5EF4-FFF2-40B4-BE49-F238E27FC236}">
                <a16:creationId xmlns:a16="http://schemas.microsoft.com/office/drawing/2014/main" id="{B86D57DA-B209-4A55-9AEB-B880867B4FF9}"/>
              </a:ext>
            </a:extLst>
          </p:cNvPr>
          <p:cNvSpPr/>
          <p:nvPr/>
        </p:nvSpPr>
        <p:spPr>
          <a:xfrm>
            <a:off x="3932628" y="2996737"/>
            <a:ext cx="1424806" cy="196977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marL="144000" indent="-144000">
              <a:spcAft>
                <a:spcPts val="300"/>
              </a:spcAft>
              <a:buFont typeface="Wingdings" panose="05000000000000000000" pitchFamily="2" charset="2"/>
              <a:buChar char="q"/>
            </a:pPr>
            <a:r>
              <a:rPr lang="eu-ES" sz="900" dirty="0">
                <a:solidFill>
                  <a:schemeClr val="tx1"/>
                </a:solidFill>
              </a:rPr>
              <a:t>Bideragarritasun teknikoaren eta juridikoaren balioztatzea (gaitasunak...)</a:t>
            </a:r>
          </a:p>
          <a:p>
            <a:pPr marL="144000" indent="-144000">
              <a:spcAft>
                <a:spcPts val="300"/>
              </a:spcAft>
              <a:buFont typeface="Wingdings" panose="05000000000000000000" pitchFamily="2" charset="2"/>
              <a:buChar char="q"/>
            </a:pPr>
            <a:r>
              <a:rPr lang="eu-ES" sz="900" dirty="0">
                <a:solidFill>
                  <a:schemeClr val="tx1"/>
                </a:solidFill>
              </a:rPr>
              <a:t>Balioespen ekonomikoa</a:t>
            </a:r>
          </a:p>
          <a:p>
            <a:pPr marL="144000" indent="-144000">
              <a:buFont typeface="Wingdings" panose="05000000000000000000" pitchFamily="2" charset="2"/>
              <a:buChar char="q"/>
            </a:pPr>
            <a:r>
              <a:rPr lang="eu-ES" sz="900" dirty="0">
                <a:solidFill>
                  <a:schemeClr val="tx1"/>
                </a:solidFill>
              </a:rPr>
              <a:t>Proposamenaren “inplikazio” nagusiak identifikatzea (lehentasunak ezartzeko saioan zehazten dira)</a:t>
            </a:r>
          </a:p>
        </p:txBody>
      </p:sp>
      <p:sp>
        <p:nvSpPr>
          <p:cNvPr id="13" name="12 Rectángulo"/>
          <p:cNvSpPr/>
          <p:nvPr/>
        </p:nvSpPr>
        <p:spPr>
          <a:xfrm>
            <a:off x="4533052" y="5479796"/>
            <a:ext cx="2211291" cy="1138773"/>
          </a:xfrm>
          <a:prstGeom prst="rect">
            <a:avLst/>
          </a:prstGeom>
        </p:spPr>
        <p:txBody>
          <a:bodyPr wrap="square">
            <a:spAutoFit/>
          </a:bodyPr>
          <a:lstStyle/>
          <a:p>
            <a:pPr>
              <a:spcAft>
                <a:spcPts val="300"/>
              </a:spcAft>
            </a:pPr>
            <a:r>
              <a:rPr lang="eu-ES" sz="900" dirty="0">
                <a:solidFill>
                  <a:schemeClr val="tx1"/>
                </a:solidFill>
              </a:rPr>
              <a:t>1. edizioan lehentasunak ezartzeko jarraitutako irizpideak:</a:t>
            </a:r>
          </a:p>
          <a:p>
            <a:pPr marL="144000" indent="-144000">
              <a:spcAft>
                <a:spcPts val="300"/>
              </a:spcAft>
              <a:buFont typeface="Wingdings" panose="05000000000000000000" pitchFamily="2" charset="2"/>
              <a:buChar char="q"/>
            </a:pPr>
            <a:r>
              <a:rPr lang="eu-ES" sz="900" dirty="0">
                <a:solidFill>
                  <a:schemeClr val="tx1"/>
                </a:solidFill>
              </a:rPr>
              <a:t>Orekatua al da proposamenaren aurrekontua ematen duen onurarekiko?</a:t>
            </a:r>
          </a:p>
          <a:p>
            <a:pPr marL="144000" indent="-144000">
              <a:buFont typeface="Wingdings" panose="05000000000000000000" pitchFamily="2" charset="2"/>
              <a:buChar char="q"/>
            </a:pPr>
            <a:r>
              <a:rPr lang="eu-ES" sz="900" dirty="0">
                <a:solidFill>
                  <a:schemeClr val="tx1"/>
                </a:solidFill>
              </a:rPr>
              <a:t>Herritar gehienek atera ahal izango diote onura proposamenari?</a:t>
            </a:r>
          </a:p>
        </p:txBody>
      </p:sp>
      <p:sp>
        <p:nvSpPr>
          <p:cNvPr id="14" name="13 Rectángulo"/>
          <p:cNvSpPr/>
          <p:nvPr/>
        </p:nvSpPr>
        <p:spPr>
          <a:xfrm>
            <a:off x="6735940" y="5479796"/>
            <a:ext cx="3025437" cy="1315745"/>
          </a:xfrm>
          <a:prstGeom prst="rect">
            <a:avLst/>
          </a:prstGeom>
        </p:spPr>
        <p:txBody>
          <a:bodyPr wrap="square">
            <a:spAutoFit/>
          </a:bodyPr>
          <a:lstStyle/>
          <a:p>
            <a:pPr>
              <a:spcAft>
                <a:spcPts val="300"/>
              </a:spcAft>
            </a:pPr>
            <a:r>
              <a:rPr lang="eu-ES" sz="900" dirty="0">
                <a:solidFill>
                  <a:schemeClr val="tx1"/>
                </a:solidFill>
              </a:rPr>
              <a:t>2. edizioan lehentasunak ezartzeko jarraitutako irizpideak:</a:t>
            </a:r>
          </a:p>
          <a:p>
            <a:pPr marL="144000" indent="-144000">
              <a:spcAft>
                <a:spcPts val="300"/>
              </a:spcAft>
              <a:buFont typeface="Wingdings" panose="05000000000000000000" pitchFamily="2" charset="2"/>
              <a:buChar char="q"/>
            </a:pPr>
            <a:r>
              <a:rPr lang="eu-ES" sz="900" dirty="0">
                <a:solidFill>
                  <a:schemeClr val="tx1"/>
                </a:solidFill>
              </a:rPr>
              <a:t>Orekatua al da proposamenaren aurrekontua ematen duen onurarekiko erabiltzaileen kopuruari dagokionez?</a:t>
            </a:r>
          </a:p>
          <a:p>
            <a:pPr marL="144000" indent="-144000">
              <a:spcAft>
                <a:spcPts val="300"/>
              </a:spcAft>
              <a:buFont typeface="Wingdings" panose="05000000000000000000" pitchFamily="2" charset="2"/>
              <a:buChar char="q"/>
            </a:pPr>
            <a:r>
              <a:rPr lang="eu-ES" sz="900" dirty="0">
                <a:solidFill>
                  <a:schemeClr val="tx1"/>
                </a:solidFill>
              </a:rPr>
              <a:t>Eragina al du proposamenak zerbitzu soziokulturalen eta kirol jardueren hobekuntzan?</a:t>
            </a:r>
          </a:p>
          <a:p>
            <a:pPr marL="144000" indent="-144000">
              <a:buFont typeface="Wingdings" panose="05000000000000000000" pitchFamily="2" charset="2"/>
              <a:buChar char="q"/>
            </a:pPr>
            <a:r>
              <a:rPr lang="eu-ES" sz="900" dirty="0">
                <a:solidFill>
                  <a:schemeClr val="tx1"/>
                </a:solidFill>
              </a:rPr>
              <a:t>Proposamena erdiguneko eta auzoetako bizi-kalitatea orekatzera al dago zuzenduta?</a:t>
            </a:r>
          </a:p>
        </p:txBody>
      </p:sp>
      <p:cxnSp>
        <p:nvCxnSpPr>
          <p:cNvPr id="34" name="Conector recto de flecha 3">
            <a:extLst>
              <a:ext uri="{FF2B5EF4-FFF2-40B4-BE49-F238E27FC236}">
                <a16:creationId xmlns:a16="http://schemas.microsoft.com/office/drawing/2014/main" id="{28ABD2CA-0BE3-48C2-B034-48C43809E1A6}"/>
              </a:ext>
            </a:extLst>
          </p:cNvPr>
          <p:cNvCxnSpPr>
            <a:cxnSpLocks/>
          </p:cNvCxnSpPr>
          <p:nvPr/>
        </p:nvCxnSpPr>
        <p:spPr>
          <a:xfrm>
            <a:off x="7283094" y="5146862"/>
            <a:ext cx="0" cy="206753"/>
          </a:xfrm>
          <a:prstGeom prst="straightConnector1">
            <a:avLst/>
          </a:prstGeom>
          <a:ln w="19050">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Conector recto de flecha 3">
            <a:extLst>
              <a:ext uri="{FF2B5EF4-FFF2-40B4-BE49-F238E27FC236}">
                <a16:creationId xmlns:a16="http://schemas.microsoft.com/office/drawing/2014/main" id="{28ABD2CA-0BE3-48C2-B034-48C43809E1A6}"/>
              </a:ext>
            </a:extLst>
          </p:cNvPr>
          <p:cNvCxnSpPr>
            <a:cxnSpLocks/>
          </p:cNvCxnSpPr>
          <p:nvPr/>
        </p:nvCxnSpPr>
        <p:spPr>
          <a:xfrm>
            <a:off x="6249145" y="5243504"/>
            <a:ext cx="0" cy="254127"/>
          </a:xfrm>
          <a:prstGeom prst="straightConnector1">
            <a:avLst/>
          </a:prstGeom>
          <a:ln w="19050">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3" name="Picture 8" descr="Resultado de imagen de AmurriokoEKIN">
            <a:extLst>
              <a:ext uri="{FF2B5EF4-FFF2-40B4-BE49-F238E27FC236}">
                <a16:creationId xmlns:a16="http://schemas.microsoft.com/office/drawing/2014/main" id="{9E0E63F9-05B7-4249-B56A-782897959A9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2646" b="23135"/>
          <a:stretch/>
        </p:blipFill>
        <p:spPr bwMode="auto">
          <a:xfrm>
            <a:off x="8686815" y="702832"/>
            <a:ext cx="670135" cy="363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6084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E81506AB-5162-433A-9575-41EF40DCC8AC}"/>
              </a:ext>
            </a:extLst>
          </p:cNvPr>
          <p:cNvSpPr/>
          <p:nvPr/>
        </p:nvSpPr>
        <p:spPr>
          <a:xfrm>
            <a:off x="560512" y="1124744"/>
            <a:ext cx="8109649"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Wingdings" panose="05000000000000000000" pitchFamily="2" charset="2"/>
              <a:buChar char="q"/>
            </a:pPr>
            <a:endParaRPr lang="es-ES" dirty="0"/>
          </a:p>
        </p:txBody>
      </p:sp>
      <p:sp>
        <p:nvSpPr>
          <p:cNvPr id="7" name="Rectángulo 6">
            <a:extLst>
              <a:ext uri="{FF2B5EF4-FFF2-40B4-BE49-F238E27FC236}">
                <a16:creationId xmlns:a16="http://schemas.microsoft.com/office/drawing/2014/main" id="{630EED93-D451-4C5F-868C-5D61F0C42113}"/>
              </a:ext>
            </a:extLst>
          </p:cNvPr>
          <p:cNvSpPr/>
          <p:nvPr/>
        </p:nvSpPr>
        <p:spPr>
          <a:xfrm>
            <a:off x="560512" y="971826"/>
            <a:ext cx="8856984" cy="2015936"/>
          </a:xfrm>
          <a:prstGeom prst="rect">
            <a:avLst/>
          </a:prstGeom>
        </p:spPr>
        <p:txBody>
          <a:bodyPr wrap="square">
            <a:spAutoFit/>
          </a:bodyPr>
          <a:lstStyle/>
          <a:p>
            <a:pPr algn="just">
              <a:spcAft>
                <a:spcPts val="600"/>
              </a:spcAft>
            </a:pPr>
            <a:r>
              <a:rPr lang="eu-ES" sz="1000" dirty="0">
                <a:solidFill>
                  <a:schemeClr val="tx1"/>
                </a:solidFill>
                <a:latin typeface="+mj-lt"/>
                <a:ea typeface="Calibri" panose="020F0502020204030204" pitchFamily="34" charset="0"/>
                <a:cs typeface="Times New Roman" panose="02020603050405020304" pitchFamily="18" charset="0"/>
              </a:rPr>
              <a:t>Bukatzeko, aipatu beharra dago fluxugrama eta “fase” handien bitartez irudikatu ez badira ere, </a:t>
            </a:r>
            <a:r>
              <a:rPr lang="eu-ES" sz="1000" b="1" dirty="0">
                <a:solidFill>
                  <a:schemeClr val="accent1">
                    <a:lumMod val="75000"/>
                  </a:schemeClr>
                </a:solidFill>
                <a:latin typeface="+mj-lt"/>
                <a:ea typeface="Calibri" panose="020F0502020204030204" pitchFamily="34" charset="0"/>
                <a:cs typeface="Times New Roman" panose="02020603050405020304" pitchFamily="18" charset="0"/>
              </a:rPr>
              <a:t>aztertutako esperientzia guztiek jarduera osagarriak gauzatzen dituztela prozesua abian jartzeko eta garatzeko</a:t>
            </a:r>
            <a:r>
              <a:rPr lang="eu-ES" sz="1000" dirty="0">
                <a:solidFill>
                  <a:schemeClr val="tx1"/>
                </a:solidFill>
                <a:latin typeface="+mj-lt"/>
                <a:ea typeface="Calibri" panose="020F0502020204030204" pitchFamily="34" charset="0"/>
                <a:cs typeface="Times New Roman" panose="02020603050405020304" pitchFamily="18" charset="0"/>
              </a:rPr>
              <a:t>. Jarraian nagusiak adierazten dira: </a:t>
            </a:r>
          </a:p>
          <a:p>
            <a:pPr marL="144000" indent="-144000" algn="just">
              <a:spcAft>
                <a:spcPts val="600"/>
              </a:spcAft>
              <a:buFont typeface="Wingdings" panose="05000000000000000000" pitchFamily="2" charset="2"/>
              <a:buChar char="q"/>
            </a:pPr>
            <a:r>
              <a:rPr lang="eu-ES" sz="1000" dirty="0">
                <a:solidFill>
                  <a:schemeClr val="tx1"/>
                </a:solidFill>
              </a:rPr>
              <a:t>Antzerako proposamenen edo berdintsuen bateratzea, haiek “handiagoetan” sartzea eta errepikatuta dauden proposamenak kanporatzea.</a:t>
            </a:r>
          </a:p>
          <a:p>
            <a:pPr marL="144000" indent="-144000" algn="just">
              <a:spcAft>
                <a:spcPts val="600"/>
              </a:spcAft>
              <a:buFont typeface="Wingdings" panose="05000000000000000000" pitchFamily="2" charset="2"/>
              <a:buChar char="q"/>
            </a:pPr>
            <a:r>
              <a:rPr lang="eu-ES" sz="1000" dirty="0">
                <a:solidFill>
                  <a:schemeClr val="tx1"/>
                </a:solidFill>
              </a:rPr>
              <a:t>Herritarrekin harremanetan jartzea azalpenak eskatzeko eta bateratzea azaltzeko.</a:t>
            </a:r>
          </a:p>
          <a:p>
            <a:pPr marL="144000" indent="-144000" algn="just">
              <a:spcAft>
                <a:spcPts val="600"/>
              </a:spcAft>
              <a:buFont typeface="Wingdings" panose="05000000000000000000" pitchFamily="2" charset="2"/>
              <a:buChar char="q"/>
            </a:pPr>
            <a:r>
              <a:rPr lang="eu-ES" sz="1000" dirty="0">
                <a:solidFill>
                  <a:schemeClr val="tx1"/>
                </a:solidFill>
              </a:rPr>
              <a:t>Faseek aurrera egin ahala, traza daitekeen jarraipena egiteko kodifikazioa.</a:t>
            </a:r>
          </a:p>
          <a:p>
            <a:pPr marL="144000" indent="-144000" algn="just">
              <a:spcAft>
                <a:spcPts val="600"/>
              </a:spcAft>
              <a:buFont typeface="Wingdings" panose="05000000000000000000" pitchFamily="2" charset="2"/>
              <a:buChar char="q"/>
            </a:pPr>
            <a:r>
              <a:rPr lang="eu-ES" sz="1000" dirty="0">
                <a:solidFill>
                  <a:schemeClr val="tx1"/>
                </a:solidFill>
              </a:rPr>
              <a:t>Fasez fase proposamen bakoitza hurrengora igarotzen dela edo noiz eta zergatik baztertu den jakitera ematea. </a:t>
            </a:r>
          </a:p>
          <a:p>
            <a:pPr marL="144000" indent="-144000" algn="just">
              <a:spcAft>
                <a:spcPts val="600"/>
              </a:spcAft>
              <a:buFont typeface="Wingdings" panose="05000000000000000000" pitchFamily="2" charset="2"/>
              <a:buChar char="q"/>
            </a:pPr>
            <a:r>
              <a:rPr lang="eu-ES" sz="1000" dirty="0">
                <a:solidFill>
                  <a:schemeClr val="tx1"/>
                </a:solidFill>
              </a:rPr>
              <a:t>Emaitza orokorrak itzultzea edota emaitzen memoriak egitea.</a:t>
            </a:r>
          </a:p>
          <a:p>
            <a:pPr marL="144000" indent="-144000" algn="just">
              <a:spcAft>
                <a:spcPts val="600"/>
              </a:spcAft>
              <a:buFont typeface="Wingdings" panose="05000000000000000000" pitchFamily="2" charset="2"/>
              <a:buChar char="q"/>
            </a:pPr>
            <a:r>
              <a:rPr lang="eu-ES" sz="1000" dirty="0">
                <a:solidFill>
                  <a:schemeClr val="tx1"/>
                </a:solidFill>
              </a:rPr>
              <a:t>Irizpideak betetzen ez dituzten proposamenak “hobetzeko proposamen” gisa hartzea eta udal mailako beste barne-mekanismo batzuen bidez bideratzea.</a:t>
            </a:r>
          </a:p>
          <a:p>
            <a:pPr marL="144000" indent="-144000" algn="just">
              <a:spcAft>
                <a:spcPts val="600"/>
              </a:spcAft>
              <a:buFont typeface="Wingdings" panose="05000000000000000000" pitchFamily="2" charset="2"/>
              <a:buChar char="q"/>
            </a:pPr>
            <a:r>
              <a:rPr lang="eu-ES" sz="1000" dirty="0">
                <a:solidFill>
                  <a:schemeClr val="tx1"/>
                </a:solidFill>
              </a:rPr>
              <a:t>Prozesua bera ebaluatzea ondorengo edizioetarako hobekuntzak identifikatzeko.</a:t>
            </a:r>
          </a:p>
        </p:txBody>
      </p:sp>
      <p:sp>
        <p:nvSpPr>
          <p:cNvPr id="8" name="Shape 91">
            <a:extLst>
              <a:ext uri="{FF2B5EF4-FFF2-40B4-BE49-F238E27FC236}">
                <a16:creationId xmlns:a16="http://schemas.microsoft.com/office/drawing/2014/main" id="{81FE25B3-5FE9-4B83-A098-FE95979AFEFC}"/>
              </a:ext>
            </a:extLst>
          </p:cNvPr>
          <p:cNvSpPr txBox="1">
            <a:spLocks/>
          </p:cNvSpPr>
          <p:nvPr/>
        </p:nvSpPr>
        <p:spPr>
          <a:xfrm>
            <a:off x="560512" y="495977"/>
            <a:ext cx="8856984" cy="340735"/>
          </a:xfrm>
          <a:prstGeom prst="rect">
            <a:avLst/>
          </a:prstGeom>
        </p:spPr>
        <p:txBody>
          <a:bodyPr spcFirstLastPara="1" wrap="square" lIns="90000" tIns="46800" rIns="90000" bIns="46800" anchor="t" anchorCtr="0">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defTabSz="914400">
              <a:spcBef>
                <a:spcPts val="0"/>
              </a:spcBef>
              <a:spcAft>
                <a:spcPts val="0"/>
              </a:spcAft>
              <a:buClr>
                <a:srgbClr val="F67031"/>
              </a:buClr>
              <a:buSzPts val="3000"/>
            </a:pPr>
            <a:r>
              <a:rPr lang="eu-ES" sz="1600" b="1" dirty="0">
                <a:solidFill>
                  <a:schemeClr val="accent1">
                    <a:lumMod val="75000"/>
                  </a:schemeClr>
                </a:solidFill>
                <a:latin typeface="Arial" panose="020B0604020202020204" pitchFamily="34" charset="0"/>
                <a:ea typeface="Nunito Sans"/>
                <a:cs typeface="Arial" panose="020B0604020202020204" pitchFamily="34" charset="0"/>
                <a:sym typeface="Nunito Sans"/>
              </a:rPr>
              <a:t>Aztertutako esperientzietan identifikatutako beste alderdi batzuk</a:t>
            </a:r>
          </a:p>
        </p:txBody>
      </p:sp>
    </p:spTree>
    <p:extLst>
      <p:ext uri="{BB962C8B-B14F-4D97-AF65-F5344CB8AC3E}">
        <p14:creationId xmlns:p14="http://schemas.microsoft.com/office/powerpoint/2010/main" val="35858158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B22F5BA-529D-417C-AD85-7E7B0AA87F3D}"/>
              </a:ext>
            </a:extLst>
          </p:cNvPr>
          <p:cNvSpPr/>
          <p:nvPr/>
        </p:nvSpPr>
        <p:spPr>
          <a:xfrm>
            <a:off x="0" y="0"/>
            <a:ext cx="365685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Ins="144000" rtlCol="0" anchor="ctr"/>
          <a:lstStyle/>
          <a:p>
            <a:pPr marL="355600"/>
            <a:r>
              <a:rPr lang="eu-ES" sz="2800" dirty="0"/>
              <a:t>5. Partaidetzazko aurrekontuen prozesuak konfiguratzeko gakoak</a:t>
            </a:r>
          </a:p>
        </p:txBody>
      </p:sp>
      <p:pic>
        <p:nvPicPr>
          <p:cNvPr id="28674" name="Picture 2">
            <a:extLst>
              <a:ext uri="{FF2B5EF4-FFF2-40B4-BE49-F238E27FC236}">
                <a16:creationId xmlns:a16="http://schemas.microsoft.com/office/drawing/2014/main" id="{FEA4CBB0-A0D1-41D6-BD2F-8843AE18D471}"/>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45288" y="486916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2307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rma libre: forma 7">
            <a:extLst>
              <a:ext uri="{FF2B5EF4-FFF2-40B4-BE49-F238E27FC236}">
                <a16:creationId xmlns:a16="http://schemas.microsoft.com/office/drawing/2014/main" id="{36F6378E-6891-46CF-93C3-64C5C363E047}"/>
              </a:ext>
            </a:extLst>
          </p:cNvPr>
          <p:cNvSpPr/>
          <p:nvPr/>
        </p:nvSpPr>
        <p:spPr>
          <a:xfrm>
            <a:off x="1640725" y="1409188"/>
            <a:ext cx="1239397" cy="2777398"/>
          </a:xfrm>
          <a:custGeom>
            <a:avLst/>
            <a:gdLst>
              <a:gd name="connsiteX0" fmla="*/ 0 w 1239397"/>
              <a:gd name="connsiteY0" fmla="*/ 123940 h 2777398"/>
              <a:gd name="connsiteX1" fmla="*/ 123940 w 1239397"/>
              <a:gd name="connsiteY1" fmla="*/ 0 h 2777398"/>
              <a:gd name="connsiteX2" fmla="*/ 1115457 w 1239397"/>
              <a:gd name="connsiteY2" fmla="*/ 0 h 2777398"/>
              <a:gd name="connsiteX3" fmla="*/ 1239397 w 1239397"/>
              <a:gd name="connsiteY3" fmla="*/ 123940 h 2777398"/>
              <a:gd name="connsiteX4" fmla="*/ 1239397 w 1239397"/>
              <a:gd name="connsiteY4" fmla="*/ 2653458 h 2777398"/>
              <a:gd name="connsiteX5" fmla="*/ 1115457 w 1239397"/>
              <a:gd name="connsiteY5" fmla="*/ 2777398 h 2777398"/>
              <a:gd name="connsiteX6" fmla="*/ 123940 w 1239397"/>
              <a:gd name="connsiteY6" fmla="*/ 2777398 h 2777398"/>
              <a:gd name="connsiteX7" fmla="*/ 0 w 1239397"/>
              <a:gd name="connsiteY7" fmla="*/ 2653458 h 2777398"/>
              <a:gd name="connsiteX8" fmla="*/ 0 w 1239397"/>
              <a:gd name="connsiteY8" fmla="*/ 123940 h 277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9397" h="2777398">
                <a:moveTo>
                  <a:pt x="0" y="123940"/>
                </a:moveTo>
                <a:cubicBezTo>
                  <a:pt x="0" y="55490"/>
                  <a:pt x="55490" y="0"/>
                  <a:pt x="123940" y="0"/>
                </a:cubicBezTo>
                <a:lnTo>
                  <a:pt x="1115457" y="0"/>
                </a:lnTo>
                <a:cubicBezTo>
                  <a:pt x="1183907" y="0"/>
                  <a:pt x="1239397" y="55490"/>
                  <a:pt x="1239397" y="123940"/>
                </a:cubicBezTo>
                <a:lnTo>
                  <a:pt x="1239397" y="2653458"/>
                </a:lnTo>
                <a:cubicBezTo>
                  <a:pt x="1239397" y="2721908"/>
                  <a:pt x="1183907" y="2777398"/>
                  <a:pt x="1115457" y="2777398"/>
                </a:cubicBezTo>
                <a:lnTo>
                  <a:pt x="123940" y="2777398"/>
                </a:lnTo>
                <a:cubicBezTo>
                  <a:pt x="55490" y="2777398"/>
                  <a:pt x="0" y="2721908"/>
                  <a:pt x="0" y="2653458"/>
                </a:cubicBezTo>
                <a:lnTo>
                  <a:pt x="0" y="123940"/>
                </a:lnTo>
                <a:close/>
              </a:path>
            </a:pathLst>
          </a:custGeom>
          <a:ln w="12700">
            <a:solidFill>
              <a:schemeClr val="tx2"/>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1120" tIns="1296000" rIns="71120" bIns="626600" numCol="1" spcCol="1270" anchor="t" anchorCtr="0">
            <a:noAutofit/>
          </a:bodyPr>
          <a:lstStyle/>
          <a:p>
            <a:pPr marL="0" lvl="0" indent="0" algn="ctr" defTabSz="444500">
              <a:lnSpc>
                <a:spcPct val="100000"/>
              </a:lnSpc>
              <a:spcBef>
                <a:spcPct val="0"/>
              </a:spcBef>
              <a:spcAft>
                <a:spcPts val="0"/>
              </a:spcAft>
              <a:buNone/>
            </a:pPr>
            <a:r>
              <a:rPr lang="eu-ES" sz="1000" b="1" dirty="0">
                <a:solidFill>
                  <a:schemeClr val="accent1">
                    <a:lumMod val="75000"/>
                  </a:schemeClr>
                </a:solidFill>
              </a:rPr>
              <a:t>Herritarren rola </a:t>
            </a:r>
          </a:p>
          <a:p>
            <a:pPr marL="0" lvl="0" indent="0" algn="ctr" defTabSz="444500">
              <a:lnSpc>
                <a:spcPct val="100000"/>
              </a:lnSpc>
              <a:spcBef>
                <a:spcPct val="0"/>
              </a:spcBef>
              <a:spcAft>
                <a:spcPts val="0"/>
              </a:spcAft>
              <a:buNone/>
            </a:pPr>
            <a:r>
              <a:rPr lang="eu-ES" sz="1000" b="1" dirty="0">
                <a:solidFill>
                  <a:schemeClr val="accent1">
                    <a:lumMod val="75000"/>
                  </a:schemeClr>
                </a:solidFill>
              </a:rPr>
              <a:t>prozesuan zehar</a:t>
            </a:r>
          </a:p>
        </p:txBody>
      </p:sp>
      <p:sp>
        <p:nvSpPr>
          <p:cNvPr id="10" name="Forma libre: forma 9">
            <a:extLst>
              <a:ext uri="{FF2B5EF4-FFF2-40B4-BE49-F238E27FC236}">
                <a16:creationId xmlns:a16="http://schemas.microsoft.com/office/drawing/2014/main" id="{DC02E44A-6073-4B35-AF13-EDFBA13DCAD0}"/>
              </a:ext>
            </a:extLst>
          </p:cNvPr>
          <p:cNvSpPr/>
          <p:nvPr/>
        </p:nvSpPr>
        <p:spPr>
          <a:xfrm>
            <a:off x="2917304" y="1409188"/>
            <a:ext cx="1239397" cy="2777398"/>
          </a:xfrm>
          <a:custGeom>
            <a:avLst/>
            <a:gdLst>
              <a:gd name="connsiteX0" fmla="*/ 0 w 1239397"/>
              <a:gd name="connsiteY0" fmla="*/ 123940 h 2777398"/>
              <a:gd name="connsiteX1" fmla="*/ 123940 w 1239397"/>
              <a:gd name="connsiteY1" fmla="*/ 0 h 2777398"/>
              <a:gd name="connsiteX2" fmla="*/ 1115457 w 1239397"/>
              <a:gd name="connsiteY2" fmla="*/ 0 h 2777398"/>
              <a:gd name="connsiteX3" fmla="*/ 1239397 w 1239397"/>
              <a:gd name="connsiteY3" fmla="*/ 123940 h 2777398"/>
              <a:gd name="connsiteX4" fmla="*/ 1239397 w 1239397"/>
              <a:gd name="connsiteY4" fmla="*/ 2653458 h 2777398"/>
              <a:gd name="connsiteX5" fmla="*/ 1115457 w 1239397"/>
              <a:gd name="connsiteY5" fmla="*/ 2777398 h 2777398"/>
              <a:gd name="connsiteX6" fmla="*/ 123940 w 1239397"/>
              <a:gd name="connsiteY6" fmla="*/ 2777398 h 2777398"/>
              <a:gd name="connsiteX7" fmla="*/ 0 w 1239397"/>
              <a:gd name="connsiteY7" fmla="*/ 2653458 h 2777398"/>
              <a:gd name="connsiteX8" fmla="*/ 0 w 1239397"/>
              <a:gd name="connsiteY8" fmla="*/ 123940 h 277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9397" h="2777398">
                <a:moveTo>
                  <a:pt x="0" y="123940"/>
                </a:moveTo>
                <a:cubicBezTo>
                  <a:pt x="0" y="55490"/>
                  <a:pt x="55490" y="0"/>
                  <a:pt x="123940" y="0"/>
                </a:cubicBezTo>
                <a:lnTo>
                  <a:pt x="1115457" y="0"/>
                </a:lnTo>
                <a:cubicBezTo>
                  <a:pt x="1183907" y="0"/>
                  <a:pt x="1239397" y="55490"/>
                  <a:pt x="1239397" y="123940"/>
                </a:cubicBezTo>
                <a:lnTo>
                  <a:pt x="1239397" y="2653458"/>
                </a:lnTo>
                <a:cubicBezTo>
                  <a:pt x="1239397" y="2721908"/>
                  <a:pt x="1183907" y="2777398"/>
                  <a:pt x="1115457" y="2777398"/>
                </a:cubicBezTo>
                <a:lnTo>
                  <a:pt x="123940" y="2777398"/>
                </a:lnTo>
                <a:cubicBezTo>
                  <a:pt x="55490" y="2777398"/>
                  <a:pt x="0" y="2721908"/>
                  <a:pt x="0" y="2653458"/>
                </a:cubicBezTo>
                <a:lnTo>
                  <a:pt x="0" y="123940"/>
                </a:lnTo>
                <a:close/>
              </a:path>
            </a:pathLst>
          </a:custGeom>
          <a:ln w="12700">
            <a:solidFill>
              <a:schemeClr val="tx2"/>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1120" tIns="1296000" rIns="71120" bIns="626600" numCol="1" spcCol="1270" anchor="t" anchorCtr="0">
            <a:noAutofit/>
          </a:bodyPr>
          <a:lstStyle/>
          <a:p>
            <a:pPr marL="0" lvl="0" indent="0" algn="ctr" defTabSz="444500">
              <a:lnSpc>
                <a:spcPct val="100000"/>
              </a:lnSpc>
              <a:spcBef>
                <a:spcPct val="0"/>
              </a:spcBef>
              <a:spcAft>
                <a:spcPts val="0"/>
              </a:spcAft>
              <a:buNone/>
            </a:pPr>
            <a:r>
              <a:rPr lang="eu-ES" sz="1000" b="1" dirty="0">
                <a:solidFill>
                  <a:schemeClr val="accent1">
                    <a:lumMod val="75000"/>
                  </a:schemeClr>
                </a:solidFill>
              </a:rPr>
              <a:t>Irismen </a:t>
            </a:r>
          </a:p>
          <a:p>
            <a:pPr marL="0" lvl="0" indent="0" algn="ctr" defTabSz="444500">
              <a:lnSpc>
                <a:spcPct val="100000"/>
              </a:lnSpc>
              <a:spcBef>
                <a:spcPct val="0"/>
              </a:spcBef>
              <a:spcAft>
                <a:spcPts val="0"/>
              </a:spcAft>
              <a:buNone/>
            </a:pPr>
            <a:r>
              <a:rPr lang="eu-ES" sz="1000" b="1" dirty="0">
                <a:solidFill>
                  <a:schemeClr val="accent1">
                    <a:lumMod val="75000"/>
                  </a:schemeClr>
                </a:solidFill>
              </a:rPr>
              <a:t>tenporala</a:t>
            </a:r>
          </a:p>
        </p:txBody>
      </p:sp>
      <p:sp>
        <p:nvSpPr>
          <p:cNvPr id="12" name="Forma libre: forma 11">
            <a:extLst>
              <a:ext uri="{FF2B5EF4-FFF2-40B4-BE49-F238E27FC236}">
                <a16:creationId xmlns:a16="http://schemas.microsoft.com/office/drawing/2014/main" id="{EB5FB204-FBF0-4EC4-97E4-EF1104163367}"/>
              </a:ext>
            </a:extLst>
          </p:cNvPr>
          <p:cNvSpPr/>
          <p:nvPr/>
        </p:nvSpPr>
        <p:spPr>
          <a:xfrm>
            <a:off x="4193883" y="1409188"/>
            <a:ext cx="1239397" cy="2777398"/>
          </a:xfrm>
          <a:custGeom>
            <a:avLst/>
            <a:gdLst>
              <a:gd name="connsiteX0" fmla="*/ 0 w 1239397"/>
              <a:gd name="connsiteY0" fmla="*/ 123940 h 2777398"/>
              <a:gd name="connsiteX1" fmla="*/ 123940 w 1239397"/>
              <a:gd name="connsiteY1" fmla="*/ 0 h 2777398"/>
              <a:gd name="connsiteX2" fmla="*/ 1115457 w 1239397"/>
              <a:gd name="connsiteY2" fmla="*/ 0 h 2777398"/>
              <a:gd name="connsiteX3" fmla="*/ 1239397 w 1239397"/>
              <a:gd name="connsiteY3" fmla="*/ 123940 h 2777398"/>
              <a:gd name="connsiteX4" fmla="*/ 1239397 w 1239397"/>
              <a:gd name="connsiteY4" fmla="*/ 2653458 h 2777398"/>
              <a:gd name="connsiteX5" fmla="*/ 1115457 w 1239397"/>
              <a:gd name="connsiteY5" fmla="*/ 2777398 h 2777398"/>
              <a:gd name="connsiteX6" fmla="*/ 123940 w 1239397"/>
              <a:gd name="connsiteY6" fmla="*/ 2777398 h 2777398"/>
              <a:gd name="connsiteX7" fmla="*/ 0 w 1239397"/>
              <a:gd name="connsiteY7" fmla="*/ 2653458 h 2777398"/>
              <a:gd name="connsiteX8" fmla="*/ 0 w 1239397"/>
              <a:gd name="connsiteY8" fmla="*/ 123940 h 277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9397" h="2777398">
                <a:moveTo>
                  <a:pt x="0" y="123940"/>
                </a:moveTo>
                <a:cubicBezTo>
                  <a:pt x="0" y="55490"/>
                  <a:pt x="55490" y="0"/>
                  <a:pt x="123940" y="0"/>
                </a:cubicBezTo>
                <a:lnTo>
                  <a:pt x="1115457" y="0"/>
                </a:lnTo>
                <a:cubicBezTo>
                  <a:pt x="1183907" y="0"/>
                  <a:pt x="1239397" y="55490"/>
                  <a:pt x="1239397" y="123940"/>
                </a:cubicBezTo>
                <a:lnTo>
                  <a:pt x="1239397" y="2653458"/>
                </a:lnTo>
                <a:cubicBezTo>
                  <a:pt x="1239397" y="2721908"/>
                  <a:pt x="1183907" y="2777398"/>
                  <a:pt x="1115457" y="2777398"/>
                </a:cubicBezTo>
                <a:lnTo>
                  <a:pt x="123940" y="2777398"/>
                </a:lnTo>
                <a:cubicBezTo>
                  <a:pt x="55490" y="2777398"/>
                  <a:pt x="0" y="2721908"/>
                  <a:pt x="0" y="2653458"/>
                </a:cubicBezTo>
                <a:lnTo>
                  <a:pt x="0" y="123940"/>
                </a:lnTo>
                <a:close/>
              </a:path>
            </a:pathLst>
          </a:custGeom>
          <a:ln w="12700">
            <a:solidFill>
              <a:schemeClr val="tx2"/>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1120" tIns="1296000" rIns="71120" bIns="626600" numCol="1" spcCol="1270" anchor="t" anchorCtr="0">
            <a:noAutofit/>
          </a:bodyPr>
          <a:lstStyle/>
          <a:p>
            <a:pPr marL="0" lvl="0" indent="0" algn="ctr" defTabSz="444500">
              <a:lnSpc>
                <a:spcPct val="100000"/>
              </a:lnSpc>
              <a:spcBef>
                <a:spcPct val="0"/>
              </a:spcBef>
              <a:spcAft>
                <a:spcPts val="0"/>
              </a:spcAft>
              <a:buNone/>
            </a:pPr>
            <a:r>
              <a:rPr lang="eu-ES" sz="1000" b="1" dirty="0">
                <a:solidFill>
                  <a:schemeClr val="accent1">
                    <a:lumMod val="75000"/>
                  </a:schemeClr>
                </a:solidFill>
              </a:rPr>
              <a:t> Bozkatzeko proiektu kopurua</a:t>
            </a:r>
          </a:p>
        </p:txBody>
      </p:sp>
      <p:sp>
        <p:nvSpPr>
          <p:cNvPr id="14" name="Forma libre: forma 13">
            <a:extLst>
              <a:ext uri="{FF2B5EF4-FFF2-40B4-BE49-F238E27FC236}">
                <a16:creationId xmlns:a16="http://schemas.microsoft.com/office/drawing/2014/main" id="{BAB31243-2A7A-445B-A3B0-FB685528B24F}"/>
              </a:ext>
            </a:extLst>
          </p:cNvPr>
          <p:cNvSpPr/>
          <p:nvPr/>
        </p:nvSpPr>
        <p:spPr>
          <a:xfrm>
            <a:off x="5470462" y="1409188"/>
            <a:ext cx="1239397" cy="2777398"/>
          </a:xfrm>
          <a:custGeom>
            <a:avLst/>
            <a:gdLst>
              <a:gd name="connsiteX0" fmla="*/ 0 w 1239397"/>
              <a:gd name="connsiteY0" fmla="*/ 123940 h 2777398"/>
              <a:gd name="connsiteX1" fmla="*/ 123940 w 1239397"/>
              <a:gd name="connsiteY1" fmla="*/ 0 h 2777398"/>
              <a:gd name="connsiteX2" fmla="*/ 1115457 w 1239397"/>
              <a:gd name="connsiteY2" fmla="*/ 0 h 2777398"/>
              <a:gd name="connsiteX3" fmla="*/ 1239397 w 1239397"/>
              <a:gd name="connsiteY3" fmla="*/ 123940 h 2777398"/>
              <a:gd name="connsiteX4" fmla="*/ 1239397 w 1239397"/>
              <a:gd name="connsiteY4" fmla="*/ 2653458 h 2777398"/>
              <a:gd name="connsiteX5" fmla="*/ 1115457 w 1239397"/>
              <a:gd name="connsiteY5" fmla="*/ 2777398 h 2777398"/>
              <a:gd name="connsiteX6" fmla="*/ 123940 w 1239397"/>
              <a:gd name="connsiteY6" fmla="*/ 2777398 h 2777398"/>
              <a:gd name="connsiteX7" fmla="*/ 0 w 1239397"/>
              <a:gd name="connsiteY7" fmla="*/ 2653458 h 2777398"/>
              <a:gd name="connsiteX8" fmla="*/ 0 w 1239397"/>
              <a:gd name="connsiteY8" fmla="*/ 123940 h 277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9397" h="2777398">
                <a:moveTo>
                  <a:pt x="0" y="123940"/>
                </a:moveTo>
                <a:cubicBezTo>
                  <a:pt x="0" y="55490"/>
                  <a:pt x="55490" y="0"/>
                  <a:pt x="123940" y="0"/>
                </a:cubicBezTo>
                <a:lnTo>
                  <a:pt x="1115457" y="0"/>
                </a:lnTo>
                <a:cubicBezTo>
                  <a:pt x="1183907" y="0"/>
                  <a:pt x="1239397" y="55490"/>
                  <a:pt x="1239397" y="123940"/>
                </a:cubicBezTo>
                <a:lnTo>
                  <a:pt x="1239397" y="2653458"/>
                </a:lnTo>
                <a:cubicBezTo>
                  <a:pt x="1239397" y="2721908"/>
                  <a:pt x="1183907" y="2777398"/>
                  <a:pt x="1115457" y="2777398"/>
                </a:cubicBezTo>
                <a:lnTo>
                  <a:pt x="123940" y="2777398"/>
                </a:lnTo>
                <a:cubicBezTo>
                  <a:pt x="55490" y="2777398"/>
                  <a:pt x="0" y="2721908"/>
                  <a:pt x="0" y="2653458"/>
                </a:cubicBezTo>
                <a:lnTo>
                  <a:pt x="0" y="123940"/>
                </a:lnTo>
                <a:close/>
              </a:path>
            </a:pathLst>
          </a:custGeom>
          <a:ln w="12700">
            <a:solidFill>
              <a:schemeClr val="tx2"/>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1120" tIns="1296000" rIns="71120" bIns="626600" numCol="1" spcCol="1270" anchor="t" anchorCtr="0">
            <a:noAutofit/>
          </a:bodyPr>
          <a:lstStyle/>
          <a:p>
            <a:pPr marL="0" lvl="0" indent="0" algn="ctr" defTabSz="444500">
              <a:lnSpc>
                <a:spcPct val="100000"/>
              </a:lnSpc>
              <a:spcBef>
                <a:spcPct val="0"/>
              </a:spcBef>
              <a:spcAft>
                <a:spcPts val="0"/>
              </a:spcAft>
              <a:buNone/>
            </a:pPr>
            <a:r>
              <a:rPr lang="eu-ES" sz="1000" b="1" dirty="0">
                <a:solidFill>
                  <a:schemeClr val="accent1">
                    <a:lumMod val="75000"/>
                  </a:schemeClr>
                </a:solidFill>
              </a:rPr>
              <a:t>Bideragarritasun irizpideak</a:t>
            </a:r>
          </a:p>
        </p:txBody>
      </p:sp>
      <p:sp>
        <p:nvSpPr>
          <p:cNvPr id="16" name="Forma libre: forma 15">
            <a:extLst>
              <a:ext uri="{FF2B5EF4-FFF2-40B4-BE49-F238E27FC236}">
                <a16:creationId xmlns:a16="http://schemas.microsoft.com/office/drawing/2014/main" id="{EED59FD6-C99E-4275-B640-D2EBB929F56D}"/>
              </a:ext>
            </a:extLst>
          </p:cNvPr>
          <p:cNvSpPr/>
          <p:nvPr/>
        </p:nvSpPr>
        <p:spPr>
          <a:xfrm>
            <a:off x="6747042" y="1409188"/>
            <a:ext cx="1239397" cy="2777398"/>
          </a:xfrm>
          <a:custGeom>
            <a:avLst/>
            <a:gdLst>
              <a:gd name="connsiteX0" fmla="*/ 0 w 1239397"/>
              <a:gd name="connsiteY0" fmla="*/ 123940 h 2777398"/>
              <a:gd name="connsiteX1" fmla="*/ 123940 w 1239397"/>
              <a:gd name="connsiteY1" fmla="*/ 0 h 2777398"/>
              <a:gd name="connsiteX2" fmla="*/ 1115457 w 1239397"/>
              <a:gd name="connsiteY2" fmla="*/ 0 h 2777398"/>
              <a:gd name="connsiteX3" fmla="*/ 1239397 w 1239397"/>
              <a:gd name="connsiteY3" fmla="*/ 123940 h 2777398"/>
              <a:gd name="connsiteX4" fmla="*/ 1239397 w 1239397"/>
              <a:gd name="connsiteY4" fmla="*/ 2653458 h 2777398"/>
              <a:gd name="connsiteX5" fmla="*/ 1115457 w 1239397"/>
              <a:gd name="connsiteY5" fmla="*/ 2777398 h 2777398"/>
              <a:gd name="connsiteX6" fmla="*/ 123940 w 1239397"/>
              <a:gd name="connsiteY6" fmla="*/ 2777398 h 2777398"/>
              <a:gd name="connsiteX7" fmla="*/ 0 w 1239397"/>
              <a:gd name="connsiteY7" fmla="*/ 2653458 h 2777398"/>
              <a:gd name="connsiteX8" fmla="*/ 0 w 1239397"/>
              <a:gd name="connsiteY8" fmla="*/ 123940 h 277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9397" h="2777398">
                <a:moveTo>
                  <a:pt x="0" y="123940"/>
                </a:moveTo>
                <a:cubicBezTo>
                  <a:pt x="0" y="55490"/>
                  <a:pt x="55490" y="0"/>
                  <a:pt x="123940" y="0"/>
                </a:cubicBezTo>
                <a:lnTo>
                  <a:pt x="1115457" y="0"/>
                </a:lnTo>
                <a:cubicBezTo>
                  <a:pt x="1183907" y="0"/>
                  <a:pt x="1239397" y="55490"/>
                  <a:pt x="1239397" y="123940"/>
                </a:cubicBezTo>
                <a:lnTo>
                  <a:pt x="1239397" y="2653458"/>
                </a:lnTo>
                <a:cubicBezTo>
                  <a:pt x="1239397" y="2721908"/>
                  <a:pt x="1183907" y="2777398"/>
                  <a:pt x="1115457" y="2777398"/>
                </a:cubicBezTo>
                <a:lnTo>
                  <a:pt x="123940" y="2777398"/>
                </a:lnTo>
                <a:cubicBezTo>
                  <a:pt x="55490" y="2777398"/>
                  <a:pt x="0" y="2721908"/>
                  <a:pt x="0" y="2653458"/>
                </a:cubicBezTo>
                <a:lnTo>
                  <a:pt x="0" y="123940"/>
                </a:lnTo>
                <a:close/>
              </a:path>
            </a:pathLst>
          </a:custGeom>
          <a:ln w="12700">
            <a:solidFill>
              <a:schemeClr val="tx2"/>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1120" tIns="1296000" rIns="71120" bIns="626600" numCol="1" spcCol="1270" anchor="t" anchorCtr="0">
            <a:noAutofit/>
          </a:bodyPr>
          <a:lstStyle/>
          <a:p>
            <a:pPr marL="0" lvl="0" indent="0" algn="ctr" defTabSz="444500">
              <a:lnSpc>
                <a:spcPct val="100000"/>
              </a:lnSpc>
              <a:spcBef>
                <a:spcPct val="0"/>
              </a:spcBef>
              <a:spcAft>
                <a:spcPts val="0"/>
              </a:spcAft>
              <a:buNone/>
            </a:pPr>
            <a:r>
              <a:rPr lang="eu-ES" sz="1000" b="1" dirty="0">
                <a:solidFill>
                  <a:schemeClr val="accent1">
                    <a:lumMod val="75000"/>
                  </a:schemeClr>
                </a:solidFill>
              </a:rPr>
              <a:t>Botoa emateko </a:t>
            </a:r>
          </a:p>
          <a:p>
            <a:pPr marL="0" lvl="0" indent="0" algn="ctr" defTabSz="444500">
              <a:lnSpc>
                <a:spcPct val="100000"/>
              </a:lnSpc>
              <a:spcBef>
                <a:spcPct val="0"/>
              </a:spcBef>
              <a:spcAft>
                <a:spcPts val="0"/>
              </a:spcAft>
              <a:buNone/>
            </a:pPr>
            <a:r>
              <a:rPr lang="eu-ES" sz="1000" b="1" dirty="0">
                <a:solidFill>
                  <a:schemeClr val="accent1">
                    <a:lumMod val="75000"/>
                  </a:schemeClr>
                </a:solidFill>
              </a:rPr>
              <a:t>metodologia</a:t>
            </a:r>
          </a:p>
        </p:txBody>
      </p:sp>
      <p:sp>
        <p:nvSpPr>
          <p:cNvPr id="18" name="Forma libre: forma 17">
            <a:extLst>
              <a:ext uri="{FF2B5EF4-FFF2-40B4-BE49-F238E27FC236}">
                <a16:creationId xmlns:a16="http://schemas.microsoft.com/office/drawing/2014/main" id="{8DE143BB-801B-497A-A7DA-E9677FC1C183}"/>
              </a:ext>
            </a:extLst>
          </p:cNvPr>
          <p:cNvSpPr/>
          <p:nvPr/>
        </p:nvSpPr>
        <p:spPr>
          <a:xfrm>
            <a:off x="8023621" y="1409188"/>
            <a:ext cx="1239397" cy="2777398"/>
          </a:xfrm>
          <a:custGeom>
            <a:avLst/>
            <a:gdLst>
              <a:gd name="connsiteX0" fmla="*/ 0 w 1239397"/>
              <a:gd name="connsiteY0" fmla="*/ 123940 h 2777398"/>
              <a:gd name="connsiteX1" fmla="*/ 123940 w 1239397"/>
              <a:gd name="connsiteY1" fmla="*/ 0 h 2777398"/>
              <a:gd name="connsiteX2" fmla="*/ 1115457 w 1239397"/>
              <a:gd name="connsiteY2" fmla="*/ 0 h 2777398"/>
              <a:gd name="connsiteX3" fmla="*/ 1239397 w 1239397"/>
              <a:gd name="connsiteY3" fmla="*/ 123940 h 2777398"/>
              <a:gd name="connsiteX4" fmla="*/ 1239397 w 1239397"/>
              <a:gd name="connsiteY4" fmla="*/ 2653458 h 2777398"/>
              <a:gd name="connsiteX5" fmla="*/ 1115457 w 1239397"/>
              <a:gd name="connsiteY5" fmla="*/ 2777398 h 2777398"/>
              <a:gd name="connsiteX6" fmla="*/ 123940 w 1239397"/>
              <a:gd name="connsiteY6" fmla="*/ 2777398 h 2777398"/>
              <a:gd name="connsiteX7" fmla="*/ 0 w 1239397"/>
              <a:gd name="connsiteY7" fmla="*/ 2653458 h 2777398"/>
              <a:gd name="connsiteX8" fmla="*/ 0 w 1239397"/>
              <a:gd name="connsiteY8" fmla="*/ 123940 h 277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9397" h="2777398">
                <a:moveTo>
                  <a:pt x="0" y="123940"/>
                </a:moveTo>
                <a:cubicBezTo>
                  <a:pt x="0" y="55490"/>
                  <a:pt x="55490" y="0"/>
                  <a:pt x="123940" y="0"/>
                </a:cubicBezTo>
                <a:lnTo>
                  <a:pt x="1115457" y="0"/>
                </a:lnTo>
                <a:cubicBezTo>
                  <a:pt x="1183907" y="0"/>
                  <a:pt x="1239397" y="55490"/>
                  <a:pt x="1239397" y="123940"/>
                </a:cubicBezTo>
                <a:lnTo>
                  <a:pt x="1239397" y="2653458"/>
                </a:lnTo>
                <a:cubicBezTo>
                  <a:pt x="1239397" y="2721908"/>
                  <a:pt x="1183907" y="2777398"/>
                  <a:pt x="1115457" y="2777398"/>
                </a:cubicBezTo>
                <a:lnTo>
                  <a:pt x="123940" y="2777398"/>
                </a:lnTo>
                <a:cubicBezTo>
                  <a:pt x="55490" y="2777398"/>
                  <a:pt x="0" y="2721908"/>
                  <a:pt x="0" y="2653458"/>
                </a:cubicBezTo>
                <a:lnTo>
                  <a:pt x="0" y="123940"/>
                </a:lnTo>
                <a:close/>
              </a:path>
            </a:pathLst>
          </a:custGeom>
          <a:ln w="12700">
            <a:solidFill>
              <a:schemeClr val="tx2"/>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1120" tIns="1296000" rIns="71120" bIns="626600" numCol="1" spcCol="1270" anchor="t" anchorCtr="0">
            <a:noAutofit/>
          </a:bodyPr>
          <a:lstStyle/>
          <a:p>
            <a:pPr marL="0" lvl="0" indent="0" algn="ctr" defTabSz="444500">
              <a:lnSpc>
                <a:spcPct val="100000"/>
              </a:lnSpc>
              <a:spcBef>
                <a:spcPct val="0"/>
              </a:spcBef>
              <a:spcAft>
                <a:spcPts val="0"/>
              </a:spcAft>
              <a:buNone/>
            </a:pPr>
            <a:r>
              <a:rPr lang="eu-ES" sz="1000" b="1" dirty="0">
                <a:solidFill>
                  <a:schemeClr val="accent1">
                    <a:lumMod val="75000"/>
                  </a:schemeClr>
                </a:solidFill>
              </a:rPr>
              <a:t>Esleitutako berariazko aurrekontua dagoen ala ez</a:t>
            </a:r>
          </a:p>
        </p:txBody>
      </p:sp>
      <p:sp>
        <p:nvSpPr>
          <p:cNvPr id="20" name="Flecha: a la izquierda y derecha 19">
            <a:extLst>
              <a:ext uri="{FF2B5EF4-FFF2-40B4-BE49-F238E27FC236}">
                <a16:creationId xmlns:a16="http://schemas.microsoft.com/office/drawing/2014/main" id="{C5453F61-32B2-428E-8B80-10B68EF5A385}"/>
              </a:ext>
            </a:extLst>
          </p:cNvPr>
          <p:cNvSpPr/>
          <p:nvPr/>
        </p:nvSpPr>
        <p:spPr>
          <a:xfrm>
            <a:off x="1945531" y="3631106"/>
            <a:ext cx="7012681" cy="416609"/>
          </a:xfrm>
          <a:prstGeom prst="leftRight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3" name="Shape 91">
            <a:extLst>
              <a:ext uri="{FF2B5EF4-FFF2-40B4-BE49-F238E27FC236}">
                <a16:creationId xmlns:a16="http://schemas.microsoft.com/office/drawing/2014/main" id="{8F202E30-97FD-4AB2-9285-70D11E94B55B}"/>
              </a:ext>
            </a:extLst>
          </p:cNvPr>
          <p:cNvSpPr txBox="1">
            <a:spLocks/>
          </p:cNvSpPr>
          <p:nvPr/>
        </p:nvSpPr>
        <p:spPr>
          <a:xfrm>
            <a:off x="262112" y="2596741"/>
            <a:ext cx="1341430" cy="402291"/>
          </a:xfrm>
          <a:prstGeom prst="rect">
            <a:avLst/>
          </a:prstGeom>
        </p:spPr>
        <p:txBody>
          <a:bodyPr spcFirstLastPara="1" wrap="square" lIns="90000" tIns="46800" rIns="90000" bIns="46800" anchor="t" anchorCtr="0">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defTabSz="914400">
              <a:spcBef>
                <a:spcPts val="0"/>
              </a:spcBef>
              <a:spcAft>
                <a:spcPts val="0"/>
              </a:spcAft>
              <a:buClr>
                <a:srgbClr val="F67031"/>
              </a:buClr>
              <a:buSzPts val="3000"/>
            </a:pPr>
            <a:r>
              <a:rPr lang="eu-ES" sz="1000" b="1" dirty="0">
                <a:solidFill>
                  <a:schemeClr val="accent1">
                    <a:lumMod val="75000"/>
                  </a:schemeClr>
                </a:solidFill>
                <a:latin typeface="Arial" panose="020B0604020202020204" pitchFamily="34" charset="0"/>
                <a:ea typeface="Nunito Sans"/>
                <a:cs typeface="Arial" panose="020B0604020202020204" pitchFamily="34" charset="0"/>
                <a:sym typeface="Nunito Sans"/>
              </a:rPr>
              <a:t>Alderdi</a:t>
            </a:r>
          </a:p>
          <a:p>
            <a:pPr defTabSz="914400">
              <a:spcBef>
                <a:spcPts val="0"/>
              </a:spcBef>
              <a:spcAft>
                <a:spcPts val="0"/>
              </a:spcAft>
              <a:buClr>
                <a:srgbClr val="F67031"/>
              </a:buClr>
              <a:buSzPts val="3000"/>
            </a:pPr>
            <a:r>
              <a:rPr lang="eu-ES" sz="1000" b="1" dirty="0">
                <a:solidFill>
                  <a:schemeClr val="accent1">
                    <a:lumMod val="75000"/>
                  </a:schemeClr>
                </a:solidFill>
                <a:latin typeface="Arial" panose="020B0604020202020204" pitchFamily="34" charset="0"/>
                <a:ea typeface="Nunito Sans"/>
                <a:cs typeface="Arial" panose="020B0604020202020204" pitchFamily="34" charset="0"/>
                <a:sym typeface="Nunito Sans"/>
              </a:rPr>
              <a:t>ESTRATEGIKOAK</a:t>
            </a:r>
          </a:p>
        </p:txBody>
      </p:sp>
      <p:sp>
        <p:nvSpPr>
          <p:cNvPr id="4" name="Shape 91">
            <a:extLst>
              <a:ext uri="{FF2B5EF4-FFF2-40B4-BE49-F238E27FC236}">
                <a16:creationId xmlns:a16="http://schemas.microsoft.com/office/drawing/2014/main" id="{6FDA52A6-D2FB-4D2F-BC0C-BD867B27CFF2}"/>
              </a:ext>
            </a:extLst>
          </p:cNvPr>
          <p:cNvSpPr txBox="1">
            <a:spLocks/>
          </p:cNvSpPr>
          <p:nvPr/>
        </p:nvSpPr>
        <p:spPr>
          <a:xfrm>
            <a:off x="262112" y="5029473"/>
            <a:ext cx="1224136" cy="556179"/>
          </a:xfrm>
          <a:prstGeom prst="rect">
            <a:avLst/>
          </a:prstGeom>
        </p:spPr>
        <p:txBody>
          <a:bodyPr spcFirstLastPara="1" wrap="square" lIns="90000" tIns="46800" rIns="90000" bIns="46800" anchor="t" anchorCtr="0">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defTabSz="914400">
              <a:spcBef>
                <a:spcPts val="0"/>
              </a:spcBef>
              <a:spcAft>
                <a:spcPts val="0"/>
              </a:spcAft>
              <a:buClr>
                <a:srgbClr val="F67031"/>
              </a:buClr>
              <a:buSzPts val="3000"/>
            </a:pPr>
            <a:r>
              <a:rPr lang="eu-ES" sz="1000" b="1" dirty="0">
                <a:solidFill>
                  <a:schemeClr val="accent6">
                    <a:lumMod val="75000"/>
                  </a:schemeClr>
                </a:solidFill>
                <a:latin typeface="Arial" panose="020B0604020202020204" pitchFamily="34" charset="0"/>
                <a:ea typeface="Nunito Sans"/>
                <a:cs typeface="Arial" panose="020B0604020202020204" pitchFamily="34" charset="0"/>
                <a:sym typeface="Nunito Sans"/>
              </a:rPr>
              <a:t>Alderdi</a:t>
            </a:r>
          </a:p>
          <a:p>
            <a:pPr defTabSz="914400">
              <a:spcBef>
                <a:spcPts val="0"/>
              </a:spcBef>
              <a:spcAft>
                <a:spcPts val="0"/>
              </a:spcAft>
              <a:buClr>
                <a:srgbClr val="F67031"/>
              </a:buClr>
              <a:buSzPts val="3000"/>
            </a:pPr>
            <a:r>
              <a:rPr lang="eu-ES" sz="1000" b="1" dirty="0">
                <a:solidFill>
                  <a:schemeClr val="accent6">
                    <a:lumMod val="75000"/>
                  </a:schemeClr>
                </a:solidFill>
                <a:latin typeface="Arial" panose="020B0604020202020204" pitchFamily="34" charset="0"/>
                <a:ea typeface="Nunito Sans"/>
                <a:cs typeface="Arial" panose="020B0604020202020204" pitchFamily="34" charset="0"/>
                <a:sym typeface="Nunito Sans"/>
              </a:rPr>
              <a:t>OPERATIBO-LOGISTIKOAK</a:t>
            </a:r>
          </a:p>
        </p:txBody>
      </p:sp>
      <p:sp>
        <p:nvSpPr>
          <p:cNvPr id="5" name="Flecha: a la derecha 4">
            <a:extLst>
              <a:ext uri="{FF2B5EF4-FFF2-40B4-BE49-F238E27FC236}">
                <a16:creationId xmlns:a16="http://schemas.microsoft.com/office/drawing/2014/main" id="{6EEAC163-97D5-4AF7-A617-8B9317384E8B}"/>
              </a:ext>
            </a:extLst>
          </p:cNvPr>
          <p:cNvSpPr/>
          <p:nvPr/>
        </p:nvSpPr>
        <p:spPr>
          <a:xfrm>
            <a:off x="1640632" y="4336657"/>
            <a:ext cx="7766496" cy="2226191"/>
          </a:xfrm>
          <a:prstGeom prst="rightArrow">
            <a:avLst>
              <a:gd name="adj1" fmla="val 92600"/>
              <a:gd name="adj2" fmla="val 37035"/>
            </a:avLst>
          </a:prstGeom>
          <a:no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marL="171450" indent="-171450">
              <a:spcAft>
                <a:spcPts val="300"/>
              </a:spcAft>
              <a:buFont typeface="Wingdings" panose="05000000000000000000" pitchFamily="2" charset="2"/>
              <a:buChar char="q"/>
            </a:pPr>
            <a:r>
              <a:rPr lang="eu-ES" sz="1000" dirty="0">
                <a:solidFill>
                  <a:schemeClr val="tx1"/>
                </a:solidFill>
              </a:rPr>
              <a:t>Prozesuaren marka</a:t>
            </a:r>
          </a:p>
          <a:p>
            <a:pPr marL="171450" indent="-171450">
              <a:spcAft>
                <a:spcPts val="300"/>
              </a:spcAft>
              <a:buFont typeface="Wingdings" panose="05000000000000000000" pitchFamily="2" charset="2"/>
              <a:buChar char="q"/>
            </a:pPr>
            <a:r>
              <a:rPr lang="eu-ES" sz="1000" dirty="0">
                <a:solidFill>
                  <a:schemeClr val="tx1"/>
                </a:solidFill>
              </a:rPr>
              <a:t>Hedatzeko eta komunikatzeko estrategia, tresnak eta laguntza-materialak</a:t>
            </a:r>
          </a:p>
          <a:p>
            <a:pPr marL="171450" indent="-171450">
              <a:spcAft>
                <a:spcPts val="300"/>
              </a:spcAft>
              <a:buFont typeface="Wingdings" panose="05000000000000000000" pitchFamily="2" charset="2"/>
              <a:buChar char="q"/>
            </a:pPr>
            <a:r>
              <a:rPr lang="eu-ES" sz="1000" dirty="0">
                <a:solidFill>
                  <a:schemeClr val="tx1"/>
                </a:solidFill>
              </a:rPr>
              <a:t>Parte hartzeko betekizunak</a:t>
            </a:r>
          </a:p>
          <a:p>
            <a:pPr marL="171450" indent="-171450">
              <a:spcAft>
                <a:spcPts val="300"/>
              </a:spcAft>
              <a:buFont typeface="Wingdings" panose="05000000000000000000" pitchFamily="2" charset="2"/>
              <a:buChar char="q"/>
            </a:pPr>
            <a:r>
              <a:rPr lang="eu-ES" sz="1000" dirty="0">
                <a:solidFill>
                  <a:schemeClr val="tx1"/>
                </a:solidFill>
              </a:rPr>
              <a:t>Proposamenak egiten dituztenei eskatuko zaien informazioa</a:t>
            </a:r>
          </a:p>
          <a:p>
            <a:pPr marL="171450" indent="-171450">
              <a:spcAft>
                <a:spcPts val="300"/>
              </a:spcAft>
              <a:buFont typeface="Wingdings" panose="05000000000000000000" pitchFamily="2" charset="2"/>
              <a:buChar char="q"/>
            </a:pPr>
            <a:r>
              <a:rPr lang="eu-ES" sz="1000" dirty="0">
                <a:solidFill>
                  <a:schemeClr val="tx1"/>
                </a:solidFill>
              </a:rPr>
              <a:t>Parte hartzeko bideak</a:t>
            </a:r>
          </a:p>
          <a:p>
            <a:pPr marL="171450" indent="-171450">
              <a:spcAft>
                <a:spcPts val="300"/>
              </a:spcAft>
              <a:buFont typeface="Wingdings" panose="05000000000000000000" pitchFamily="2" charset="2"/>
              <a:buChar char="q"/>
            </a:pPr>
            <a:r>
              <a:rPr lang="eu-ES" sz="1000" dirty="0">
                <a:solidFill>
                  <a:schemeClr val="tx1"/>
                </a:solidFill>
              </a:rPr>
              <a:t>Prozesuaren denborazkotasuna/epeak (fase bakoitzarentzat)</a:t>
            </a:r>
          </a:p>
          <a:p>
            <a:pPr marL="171450" indent="-171450">
              <a:spcAft>
                <a:spcPts val="300"/>
              </a:spcAft>
              <a:buFont typeface="Wingdings" panose="05000000000000000000" pitchFamily="2" charset="2"/>
              <a:buChar char="q"/>
            </a:pPr>
            <a:r>
              <a:rPr lang="eu-ES" sz="1000" dirty="0">
                <a:solidFill>
                  <a:schemeClr val="tx1"/>
                </a:solidFill>
              </a:rPr>
              <a:t>Koordinazio, kudeaketa eta jarraipen egiturak eta metodologia</a:t>
            </a:r>
          </a:p>
          <a:p>
            <a:pPr marL="171450" indent="-171450">
              <a:spcAft>
                <a:spcPts val="300"/>
              </a:spcAft>
              <a:buFont typeface="Wingdings" panose="05000000000000000000" pitchFamily="2" charset="2"/>
              <a:buChar char="q"/>
            </a:pPr>
            <a:r>
              <a:rPr lang="eu-ES" sz="1000" dirty="0">
                <a:solidFill>
                  <a:schemeClr val="tx1"/>
                </a:solidFill>
              </a:rPr>
              <a:t>Prozesuaren inguruko emaitzak bidaltzeko tresnak eta bideak (azalpenak emateko)</a:t>
            </a:r>
          </a:p>
          <a:p>
            <a:pPr marL="171450" indent="-171450">
              <a:spcAft>
                <a:spcPts val="300"/>
              </a:spcAft>
              <a:buFont typeface="Wingdings" panose="05000000000000000000" pitchFamily="2" charset="2"/>
              <a:buChar char="q"/>
            </a:pPr>
            <a:r>
              <a:rPr lang="eu-ES" sz="1000" dirty="0">
                <a:solidFill>
                  <a:schemeClr val="tx1"/>
                </a:solidFill>
              </a:rPr>
              <a:t>Ebaluazio-metodologia</a:t>
            </a:r>
          </a:p>
          <a:p>
            <a:pPr marL="171450" indent="-171450">
              <a:spcAft>
                <a:spcPts val="300"/>
              </a:spcAft>
              <a:buFont typeface="Wingdings" panose="05000000000000000000" pitchFamily="2" charset="2"/>
              <a:buChar char="q"/>
            </a:pPr>
            <a:r>
              <a:rPr lang="eu-ES" sz="1000" dirty="0">
                <a:solidFill>
                  <a:schemeClr val="tx1"/>
                </a:solidFill>
              </a:rPr>
              <a:t>Beste batzuk: prozesuaren esparruan onartutako proposamenak berrerabiltzea...</a:t>
            </a:r>
          </a:p>
        </p:txBody>
      </p:sp>
      <p:sp>
        <p:nvSpPr>
          <p:cNvPr id="6" name="Rectángulo 5">
            <a:extLst>
              <a:ext uri="{FF2B5EF4-FFF2-40B4-BE49-F238E27FC236}">
                <a16:creationId xmlns:a16="http://schemas.microsoft.com/office/drawing/2014/main" id="{9F5FDA11-FC66-47A5-8E38-AAA1AF1216B7}"/>
              </a:ext>
            </a:extLst>
          </p:cNvPr>
          <p:cNvSpPr/>
          <p:nvPr/>
        </p:nvSpPr>
        <p:spPr>
          <a:xfrm>
            <a:off x="560512" y="1056324"/>
            <a:ext cx="8846616" cy="284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u-ES" sz="1000" dirty="0">
                <a:solidFill>
                  <a:schemeClr val="tx1"/>
                </a:solidFill>
              </a:rPr>
              <a:t>Ondorioztatu dezakegu eredu bakoitza </a:t>
            </a:r>
            <a:r>
              <a:rPr lang="eu-ES" sz="1000" b="1" dirty="0">
                <a:solidFill>
                  <a:schemeClr val="accent1">
                    <a:lumMod val="75000"/>
                  </a:schemeClr>
                </a:solidFill>
              </a:rPr>
              <a:t>honako  elementuen edo erabaki hauen bateratzean oinarrituta konfiguratzen dela</a:t>
            </a:r>
            <a:r>
              <a:rPr lang="eu-ES" sz="1000" dirty="0">
                <a:solidFill>
                  <a:schemeClr val="tx1"/>
                </a:solidFill>
              </a:rPr>
              <a:t>: </a:t>
            </a:r>
          </a:p>
        </p:txBody>
      </p:sp>
      <p:grpSp>
        <p:nvGrpSpPr>
          <p:cNvPr id="23" name="Grupo 22">
            <a:extLst>
              <a:ext uri="{FF2B5EF4-FFF2-40B4-BE49-F238E27FC236}">
                <a16:creationId xmlns:a16="http://schemas.microsoft.com/office/drawing/2014/main" id="{C4951197-610A-4F33-876E-6044E583DBD3}"/>
              </a:ext>
            </a:extLst>
          </p:cNvPr>
          <p:cNvGrpSpPr/>
          <p:nvPr/>
        </p:nvGrpSpPr>
        <p:grpSpPr>
          <a:xfrm>
            <a:off x="1797986" y="1575831"/>
            <a:ext cx="924873" cy="924873"/>
            <a:chOff x="1797986" y="1291387"/>
            <a:chExt cx="924873" cy="924873"/>
          </a:xfrm>
        </p:grpSpPr>
        <p:sp>
          <p:nvSpPr>
            <p:cNvPr id="9" name="Elipse 8">
              <a:extLst>
                <a:ext uri="{FF2B5EF4-FFF2-40B4-BE49-F238E27FC236}">
                  <a16:creationId xmlns:a16="http://schemas.microsoft.com/office/drawing/2014/main" id="{68E0585B-D4F5-4ED2-9D24-535CC495EF86}"/>
                </a:ext>
              </a:extLst>
            </p:cNvPr>
            <p:cNvSpPr/>
            <p:nvPr/>
          </p:nvSpPr>
          <p:spPr>
            <a:xfrm>
              <a:off x="1797986" y="1291387"/>
              <a:ext cx="924873" cy="924873"/>
            </a:xfrm>
            <a:prstGeom prst="ellipse">
              <a:avLst/>
            </a:prstGeom>
            <a:ln>
              <a:noFill/>
            </a:ln>
          </p:spPr>
          <p:style>
            <a:lnRef idx="2">
              <a:schemeClr val="accent1">
                <a:shade val="80000"/>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lt1">
                <a:hueOff val="0"/>
                <a:satOff val="0"/>
                <a:lumOff val="0"/>
                <a:alphaOff val="0"/>
              </a:schemeClr>
            </a:fontRef>
          </p:style>
        </p:sp>
        <p:pic>
          <p:nvPicPr>
            <p:cNvPr id="7170" name="Picture 2">
              <a:extLst>
                <a:ext uri="{FF2B5EF4-FFF2-40B4-BE49-F238E27FC236}">
                  <a16:creationId xmlns:a16="http://schemas.microsoft.com/office/drawing/2014/main" id="{5FDB9253-CF77-4F02-B121-3053BA503B58}"/>
                </a:ext>
              </a:extLst>
            </p:cNvPr>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99249" y="1493597"/>
              <a:ext cx="520452" cy="520452"/>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22" name="Grupo 21">
            <a:extLst>
              <a:ext uri="{FF2B5EF4-FFF2-40B4-BE49-F238E27FC236}">
                <a16:creationId xmlns:a16="http://schemas.microsoft.com/office/drawing/2014/main" id="{854805AC-4207-4F66-BEF5-AEB0B200D21A}"/>
              </a:ext>
            </a:extLst>
          </p:cNvPr>
          <p:cNvGrpSpPr/>
          <p:nvPr/>
        </p:nvGrpSpPr>
        <p:grpSpPr>
          <a:xfrm>
            <a:off x="3074565" y="1575831"/>
            <a:ext cx="924873" cy="924873"/>
            <a:chOff x="3074565" y="1291387"/>
            <a:chExt cx="924873" cy="924873"/>
          </a:xfrm>
        </p:grpSpPr>
        <p:sp>
          <p:nvSpPr>
            <p:cNvPr id="21" name="Elipse 20">
              <a:extLst>
                <a:ext uri="{FF2B5EF4-FFF2-40B4-BE49-F238E27FC236}">
                  <a16:creationId xmlns:a16="http://schemas.microsoft.com/office/drawing/2014/main" id="{6F2CA367-088C-4EC9-8565-70790CB1C108}"/>
                </a:ext>
              </a:extLst>
            </p:cNvPr>
            <p:cNvSpPr/>
            <p:nvPr/>
          </p:nvSpPr>
          <p:spPr>
            <a:xfrm>
              <a:off x="3074565" y="1291387"/>
              <a:ext cx="924873" cy="924873"/>
            </a:xfrm>
            <a:prstGeom prst="ellipse">
              <a:avLst/>
            </a:prstGeom>
            <a:ln>
              <a:noFill/>
            </a:ln>
          </p:spPr>
          <p:style>
            <a:lnRef idx="2">
              <a:schemeClr val="accent1">
                <a:shade val="80000"/>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lt1">
                <a:hueOff val="0"/>
                <a:satOff val="0"/>
                <a:lumOff val="0"/>
                <a:alphaOff val="0"/>
              </a:schemeClr>
            </a:fontRef>
          </p:style>
        </p:sp>
        <p:pic>
          <p:nvPicPr>
            <p:cNvPr id="7172" name="Picture 4">
              <a:extLst>
                <a:ext uri="{FF2B5EF4-FFF2-40B4-BE49-F238E27FC236}">
                  <a16:creationId xmlns:a16="http://schemas.microsoft.com/office/drawing/2014/main" id="{3ECDE42E-8673-47BA-93B6-4ACDAD9E0A97}"/>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18421" y="1472012"/>
              <a:ext cx="581220" cy="581220"/>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27" name="Grupo 26">
            <a:extLst>
              <a:ext uri="{FF2B5EF4-FFF2-40B4-BE49-F238E27FC236}">
                <a16:creationId xmlns:a16="http://schemas.microsoft.com/office/drawing/2014/main" id="{CA02AD4A-1016-42A1-97D9-A3C065C67E32}"/>
              </a:ext>
            </a:extLst>
          </p:cNvPr>
          <p:cNvGrpSpPr/>
          <p:nvPr/>
        </p:nvGrpSpPr>
        <p:grpSpPr>
          <a:xfrm>
            <a:off x="6904304" y="1575831"/>
            <a:ext cx="924873" cy="924873"/>
            <a:chOff x="6904304" y="1291387"/>
            <a:chExt cx="924873" cy="924873"/>
          </a:xfrm>
        </p:grpSpPr>
        <p:sp>
          <p:nvSpPr>
            <p:cNvPr id="17" name="Elipse 16">
              <a:extLst>
                <a:ext uri="{FF2B5EF4-FFF2-40B4-BE49-F238E27FC236}">
                  <a16:creationId xmlns:a16="http://schemas.microsoft.com/office/drawing/2014/main" id="{2287C435-687E-4AEA-8AF3-82D55BC84AA2}"/>
                </a:ext>
              </a:extLst>
            </p:cNvPr>
            <p:cNvSpPr/>
            <p:nvPr/>
          </p:nvSpPr>
          <p:spPr>
            <a:xfrm>
              <a:off x="6904304" y="1291387"/>
              <a:ext cx="924873" cy="924873"/>
            </a:xfrm>
            <a:prstGeom prst="ellipse">
              <a:avLst/>
            </a:prstGeom>
            <a:ln>
              <a:noFill/>
            </a:ln>
          </p:spPr>
          <p:style>
            <a:lnRef idx="2">
              <a:schemeClr val="accent1">
                <a:shade val="80000"/>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lt1">
                <a:hueOff val="0"/>
                <a:satOff val="0"/>
                <a:lumOff val="0"/>
                <a:alphaOff val="0"/>
              </a:schemeClr>
            </a:fontRef>
          </p:style>
        </p:sp>
        <p:pic>
          <p:nvPicPr>
            <p:cNvPr id="7180" name="Picture 12">
              <a:extLst>
                <a:ext uri="{FF2B5EF4-FFF2-40B4-BE49-F238E27FC236}">
                  <a16:creationId xmlns:a16="http://schemas.microsoft.com/office/drawing/2014/main" id="{D1581728-9F09-40F3-9D65-002334C749E3}"/>
                </a:ext>
              </a:extLst>
            </p:cNvPr>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92894" y="1443473"/>
              <a:ext cx="592460" cy="592460"/>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28" name="Grupo 27">
            <a:extLst>
              <a:ext uri="{FF2B5EF4-FFF2-40B4-BE49-F238E27FC236}">
                <a16:creationId xmlns:a16="http://schemas.microsoft.com/office/drawing/2014/main" id="{CAB104D7-CF13-4D1C-825C-175DD9B74A39}"/>
              </a:ext>
            </a:extLst>
          </p:cNvPr>
          <p:cNvGrpSpPr/>
          <p:nvPr/>
        </p:nvGrpSpPr>
        <p:grpSpPr>
          <a:xfrm>
            <a:off x="8180883" y="1575831"/>
            <a:ext cx="924873" cy="924873"/>
            <a:chOff x="8180883" y="1291387"/>
            <a:chExt cx="924873" cy="924873"/>
          </a:xfrm>
        </p:grpSpPr>
        <p:sp>
          <p:nvSpPr>
            <p:cNvPr id="19" name="Elipse 18">
              <a:extLst>
                <a:ext uri="{FF2B5EF4-FFF2-40B4-BE49-F238E27FC236}">
                  <a16:creationId xmlns:a16="http://schemas.microsoft.com/office/drawing/2014/main" id="{AB292CBD-36FA-458D-A357-74E46A46E4ED}"/>
                </a:ext>
              </a:extLst>
            </p:cNvPr>
            <p:cNvSpPr/>
            <p:nvPr/>
          </p:nvSpPr>
          <p:spPr>
            <a:xfrm>
              <a:off x="8180883" y="1291387"/>
              <a:ext cx="924873" cy="924873"/>
            </a:xfrm>
            <a:prstGeom prst="ellipse">
              <a:avLst/>
            </a:prstGeom>
            <a:ln>
              <a:noFill/>
            </a:ln>
          </p:spPr>
          <p:style>
            <a:lnRef idx="2">
              <a:schemeClr val="accent1">
                <a:shade val="80000"/>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lt1">
                <a:hueOff val="0"/>
                <a:satOff val="0"/>
                <a:lumOff val="0"/>
                <a:alphaOff val="0"/>
              </a:schemeClr>
            </a:fontRef>
          </p:style>
        </p:sp>
        <p:pic>
          <p:nvPicPr>
            <p:cNvPr id="7184" name="Picture 16">
              <a:extLst>
                <a:ext uri="{FF2B5EF4-FFF2-40B4-BE49-F238E27FC236}">
                  <a16:creationId xmlns:a16="http://schemas.microsoft.com/office/drawing/2014/main" id="{62D1A6A8-7618-43AD-ACF4-A322B1A7A78C}"/>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65275" y="1316119"/>
              <a:ext cx="784292" cy="784292"/>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25" name="Grupo 24">
            <a:extLst>
              <a:ext uri="{FF2B5EF4-FFF2-40B4-BE49-F238E27FC236}">
                <a16:creationId xmlns:a16="http://schemas.microsoft.com/office/drawing/2014/main" id="{EC3BDC94-6A14-41D6-8877-78671B290E10}"/>
              </a:ext>
            </a:extLst>
          </p:cNvPr>
          <p:cNvGrpSpPr/>
          <p:nvPr/>
        </p:nvGrpSpPr>
        <p:grpSpPr>
          <a:xfrm>
            <a:off x="4351145" y="1575831"/>
            <a:ext cx="924873" cy="924873"/>
            <a:chOff x="4351145" y="1291387"/>
            <a:chExt cx="924873" cy="924873"/>
          </a:xfrm>
        </p:grpSpPr>
        <p:sp>
          <p:nvSpPr>
            <p:cNvPr id="13" name="Elipse 12">
              <a:extLst>
                <a:ext uri="{FF2B5EF4-FFF2-40B4-BE49-F238E27FC236}">
                  <a16:creationId xmlns:a16="http://schemas.microsoft.com/office/drawing/2014/main" id="{28F68422-A72E-4E1D-98D5-3FE4F735F2C8}"/>
                </a:ext>
              </a:extLst>
            </p:cNvPr>
            <p:cNvSpPr/>
            <p:nvPr/>
          </p:nvSpPr>
          <p:spPr>
            <a:xfrm>
              <a:off x="4351145" y="1291387"/>
              <a:ext cx="924873" cy="924873"/>
            </a:xfrm>
            <a:prstGeom prst="ellipse">
              <a:avLst/>
            </a:prstGeom>
            <a:ln>
              <a:noFill/>
            </a:ln>
          </p:spPr>
          <p:style>
            <a:lnRef idx="2">
              <a:schemeClr val="accent1">
                <a:shade val="80000"/>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lt1">
                <a:hueOff val="0"/>
                <a:satOff val="0"/>
                <a:lumOff val="0"/>
                <a:alphaOff val="0"/>
              </a:schemeClr>
            </a:fontRef>
          </p:style>
        </p:sp>
        <p:pic>
          <p:nvPicPr>
            <p:cNvPr id="7186" name="Picture 18">
              <a:extLst>
                <a:ext uri="{FF2B5EF4-FFF2-40B4-BE49-F238E27FC236}">
                  <a16:creationId xmlns:a16="http://schemas.microsoft.com/office/drawing/2014/main" id="{E3EC2C01-577C-4B4A-A6E4-F64383C25348}"/>
                </a:ext>
              </a:extLst>
            </p:cNvPr>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63181" y="1479763"/>
              <a:ext cx="592460" cy="592460"/>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26" name="Grupo 25">
            <a:extLst>
              <a:ext uri="{FF2B5EF4-FFF2-40B4-BE49-F238E27FC236}">
                <a16:creationId xmlns:a16="http://schemas.microsoft.com/office/drawing/2014/main" id="{F42DF3FC-790E-4737-903C-B1D98F32CE47}"/>
              </a:ext>
            </a:extLst>
          </p:cNvPr>
          <p:cNvGrpSpPr/>
          <p:nvPr/>
        </p:nvGrpSpPr>
        <p:grpSpPr>
          <a:xfrm>
            <a:off x="5627724" y="1575831"/>
            <a:ext cx="924873" cy="924873"/>
            <a:chOff x="5627724" y="1291387"/>
            <a:chExt cx="924873" cy="924873"/>
          </a:xfrm>
        </p:grpSpPr>
        <p:sp>
          <p:nvSpPr>
            <p:cNvPr id="15" name="Elipse 14">
              <a:extLst>
                <a:ext uri="{FF2B5EF4-FFF2-40B4-BE49-F238E27FC236}">
                  <a16:creationId xmlns:a16="http://schemas.microsoft.com/office/drawing/2014/main" id="{0BDEC771-45F5-43BC-8382-F14F0D8DDCC5}"/>
                </a:ext>
              </a:extLst>
            </p:cNvPr>
            <p:cNvSpPr/>
            <p:nvPr/>
          </p:nvSpPr>
          <p:spPr>
            <a:xfrm>
              <a:off x="5627724" y="1291387"/>
              <a:ext cx="924873" cy="924873"/>
            </a:xfrm>
            <a:prstGeom prst="ellipse">
              <a:avLst/>
            </a:prstGeom>
            <a:ln>
              <a:noFill/>
            </a:ln>
          </p:spPr>
          <p:style>
            <a:lnRef idx="2">
              <a:schemeClr val="accent1">
                <a:shade val="80000"/>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lt1">
                <a:hueOff val="0"/>
                <a:satOff val="0"/>
                <a:lumOff val="0"/>
                <a:alphaOff val="0"/>
              </a:schemeClr>
            </a:fontRef>
          </p:style>
        </p:sp>
        <p:pic>
          <p:nvPicPr>
            <p:cNvPr id="7188" name="Picture 20">
              <a:extLst>
                <a:ext uri="{FF2B5EF4-FFF2-40B4-BE49-F238E27FC236}">
                  <a16:creationId xmlns:a16="http://schemas.microsoft.com/office/drawing/2014/main" id="{2488BF3D-99EE-43BC-B279-9A9AA5351D8A}"/>
                </a:ext>
              </a:extLst>
            </p:cNvPr>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74211" y="1430228"/>
              <a:ext cx="618949" cy="618949"/>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31" name="Shape 91">
            <a:extLst>
              <a:ext uri="{FF2B5EF4-FFF2-40B4-BE49-F238E27FC236}">
                <a16:creationId xmlns:a16="http://schemas.microsoft.com/office/drawing/2014/main" id="{ACF7D8FB-15B2-4892-A001-B03340735CAF}"/>
              </a:ext>
            </a:extLst>
          </p:cNvPr>
          <p:cNvSpPr txBox="1">
            <a:spLocks/>
          </p:cNvSpPr>
          <p:nvPr/>
        </p:nvSpPr>
        <p:spPr>
          <a:xfrm>
            <a:off x="560512" y="571573"/>
            <a:ext cx="8856984" cy="586957"/>
          </a:xfrm>
          <a:prstGeom prst="rect">
            <a:avLst/>
          </a:prstGeom>
        </p:spPr>
        <p:txBody>
          <a:bodyPr spcFirstLastPara="1" wrap="square" lIns="90000" tIns="46800" rIns="90000" bIns="46800" anchor="t" anchorCtr="0">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defTabSz="914400">
              <a:spcBef>
                <a:spcPts val="0"/>
              </a:spcBef>
              <a:spcAft>
                <a:spcPts val="0"/>
              </a:spcAft>
              <a:buClr>
                <a:srgbClr val="F67031"/>
              </a:buClr>
              <a:buSzPts val="3000"/>
            </a:pPr>
            <a:r>
              <a:rPr lang="eu-ES" sz="1600" b="1" dirty="0">
                <a:solidFill>
                  <a:schemeClr val="accent1">
                    <a:lumMod val="75000"/>
                  </a:schemeClr>
                </a:solidFill>
                <a:latin typeface="Arial" panose="020B0604020202020204" pitchFamily="34" charset="0"/>
                <a:ea typeface="Nunito Sans"/>
                <a:cs typeface="Arial" panose="020B0604020202020204" pitchFamily="34" charset="0"/>
                <a:sym typeface="Nunito Sans"/>
              </a:rPr>
              <a:t>Partaidetzazko aurrekontuen Eredu bat zehazteko elementuak edo hartu beharreko erabakiak</a:t>
            </a:r>
          </a:p>
        </p:txBody>
      </p:sp>
    </p:spTree>
    <p:extLst>
      <p:ext uri="{BB962C8B-B14F-4D97-AF65-F5344CB8AC3E}">
        <p14:creationId xmlns:p14="http://schemas.microsoft.com/office/powerpoint/2010/main" val="36723675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C5ADC77E-5625-4DA9-8F2A-8A54D07254C4}"/>
              </a:ext>
            </a:extLst>
          </p:cNvPr>
          <p:cNvSpPr/>
          <p:nvPr/>
        </p:nvSpPr>
        <p:spPr>
          <a:xfrm>
            <a:off x="663805" y="2245056"/>
            <a:ext cx="1552891" cy="161599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44000" indent="-144000">
              <a:spcAft>
                <a:spcPts val="300"/>
              </a:spcAft>
              <a:buFont typeface="Wingdings" panose="05000000000000000000" pitchFamily="2" charset="2"/>
              <a:buChar char="q"/>
            </a:pPr>
            <a:r>
              <a:rPr lang="eu-ES" sz="900" dirty="0">
                <a:solidFill>
                  <a:schemeClr val="tx1"/>
                </a:solidFill>
              </a:rPr>
              <a:t>Botoa eman</a:t>
            </a:r>
          </a:p>
          <a:p>
            <a:pPr marL="144000" indent="-144000">
              <a:spcAft>
                <a:spcPts val="300"/>
              </a:spcAft>
              <a:buFont typeface="Wingdings" panose="05000000000000000000" pitchFamily="2" charset="2"/>
              <a:buChar char="q"/>
            </a:pPr>
            <a:r>
              <a:rPr lang="eu-ES" sz="900" dirty="0">
                <a:solidFill>
                  <a:schemeClr val="tx1"/>
                </a:solidFill>
              </a:rPr>
              <a:t>Proposatu</a:t>
            </a:r>
          </a:p>
          <a:p>
            <a:pPr marL="144000" indent="-144000">
              <a:spcAft>
                <a:spcPts val="300"/>
              </a:spcAft>
              <a:buFont typeface="Wingdings" panose="05000000000000000000" pitchFamily="2" charset="2"/>
              <a:buChar char="q"/>
            </a:pPr>
            <a:r>
              <a:rPr lang="eu-ES" sz="900" dirty="0">
                <a:solidFill>
                  <a:schemeClr val="tx1"/>
                </a:solidFill>
              </a:rPr>
              <a:t>Proposatu eta botoa eman</a:t>
            </a:r>
          </a:p>
          <a:p>
            <a:pPr marL="144000" indent="-144000">
              <a:spcAft>
                <a:spcPts val="300"/>
              </a:spcAft>
              <a:buFont typeface="Wingdings" panose="05000000000000000000" pitchFamily="2" charset="2"/>
              <a:buChar char="q"/>
            </a:pPr>
            <a:r>
              <a:rPr lang="eu-ES" sz="900" dirty="0">
                <a:solidFill>
                  <a:schemeClr val="tx1"/>
                </a:solidFill>
              </a:rPr>
              <a:t>Lehentasunak ezarri</a:t>
            </a:r>
          </a:p>
          <a:p>
            <a:pPr marL="144000" indent="-144000">
              <a:spcAft>
                <a:spcPts val="300"/>
              </a:spcAft>
              <a:buFont typeface="Wingdings" panose="05000000000000000000" pitchFamily="2" charset="2"/>
              <a:buChar char="q"/>
            </a:pPr>
            <a:r>
              <a:rPr lang="eu-ES" sz="900" dirty="0">
                <a:solidFill>
                  <a:schemeClr val="tx1"/>
                </a:solidFill>
              </a:rPr>
              <a:t>Proposatu, lehentasunak ezarri eta botoa eman</a:t>
            </a:r>
          </a:p>
          <a:p>
            <a:pPr marL="144000" indent="-144000">
              <a:spcAft>
                <a:spcPts val="300"/>
              </a:spcAft>
              <a:buFont typeface="Wingdings" panose="05000000000000000000" pitchFamily="2" charset="2"/>
              <a:buChar char="q"/>
            </a:pPr>
            <a:r>
              <a:rPr lang="eu-ES" sz="900" dirty="0">
                <a:solidFill>
                  <a:schemeClr val="tx1"/>
                </a:solidFill>
              </a:rPr>
              <a:t>Proposatu, irizpideak zehaztu, lehentasunak ezarri eta botoa eman</a:t>
            </a:r>
          </a:p>
        </p:txBody>
      </p:sp>
      <p:sp>
        <p:nvSpPr>
          <p:cNvPr id="53" name="Flecha: pentágono 52">
            <a:extLst>
              <a:ext uri="{FF2B5EF4-FFF2-40B4-BE49-F238E27FC236}">
                <a16:creationId xmlns:a16="http://schemas.microsoft.com/office/drawing/2014/main" id="{A9443138-52BF-4D86-A1B8-BA7670FE72CC}"/>
              </a:ext>
            </a:extLst>
          </p:cNvPr>
          <p:cNvSpPr/>
          <p:nvPr/>
        </p:nvSpPr>
        <p:spPr>
          <a:xfrm>
            <a:off x="2504728" y="1325087"/>
            <a:ext cx="288032" cy="2785378"/>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dirty="0"/>
          </a:p>
        </p:txBody>
      </p:sp>
      <p:sp>
        <p:nvSpPr>
          <p:cNvPr id="54" name="Rectángulo 53">
            <a:extLst>
              <a:ext uri="{FF2B5EF4-FFF2-40B4-BE49-F238E27FC236}">
                <a16:creationId xmlns:a16="http://schemas.microsoft.com/office/drawing/2014/main" id="{2263500A-C4FE-440B-942B-AE03A7A257B6}"/>
              </a:ext>
            </a:extLst>
          </p:cNvPr>
          <p:cNvSpPr/>
          <p:nvPr/>
        </p:nvSpPr>
        <p:spPr>
          <a:xfrm>
            <a:off x="2891363" y="1343958"/>
            <a:ext cx="6598141" cy="363176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gn="just">
              <a:spcAft>
                <a:spcPts val="600"/>
              </a:spcAft>
              <a:buFont typeface="Wingdings" panose="05000000000000000000" pitchFamily="2" charset="2"/>
              <a:buChar char="q"/>
            </a:pPr>
            <a:r>
              <a:rPr lang="eu-ES" sz="1000" dirty="0">
                <a:solidFill>
                  <a:schemeClr val="tx1"/>
                </a:solidFill>
              </a:rPr>
              <a:t>Herritarrek botoen bitartez edo aurretik zehaztutako proiektuak baloratzen bakarrik parte hartzen duten kasuetan prozesuak errazagoak izaten dira eta, ondorioz, parte-hartzea errazten da eta baliabideak aske geratzen dira hedapen lanetan esfortzu handiagoa egiteko. Aldiz, eredu errazago horiek ez dute ahalbidetzen herritarrek proposamenetan sakontzea edo haiek biltzea. </a:t>
            </a:r>
          </a:p>
          <a:p>
            <a:pPr marL="171450" indent="-171450" algn="just">
              <a:spcAft>
                <a:spcPts val="600"/>
              </a:spcAft>
              <a:buFont typeface="Wingdings" panose="05000000000000000000" pitchFamily="2" charset="2"/>
              <a:buChar char="q"/>
            </a:pPr>
            <a:r>
              <a:rPr lang="eu-ES" sz="1000" dirty="0">
                <a:solidFill>
                  <a:schemeClr val="tx1"/>
                </a:solidFill>
              </a:rPr>
              <a:t>Herritarrek proposamenak egiten dituztenean, aurreikusi beharra dago eskumenari dagokion irizpidearengatik, adibidez, gauzatu ahal izango ez diren proposamen ugari jaso ahal izango direla. Halaber, proposamenak egiteko inprimakiaren diseinuari erreparatu beharra dago aipatzen diren proposamenak eta beharrak ahalik eta errazenen ulertzeko. </a:t>
            </a:r>
          </a:p>
          <a:p>
            <a:pPr marL="171450" indent="-171450" algn="just">
              <a:spcAft>
                <a:spcPts val="600"/>
              </a:spcAft>
              <a:buFont typeface="Wingdings" panose="05000000000000000000" pitchFamily="2" charset="2"/>
              <a:buChar char="q"/>
            </a:pPr>
            <a:r>
              <a:rPr lang="eu-ES" sz="1000" dirty="0">
                <a:solidFill>
                  <a:schemeClr val="tx1"/>
                </a:solidFill>
              </a:rPr>
              <a:t>Lehentasuna ezartzeko irizpideak ezartzeak eta herritarrak haiek aplikatzeak herritarren beharrei hobeto egokitzen zaizkien irizpideak ezartzea ahalbidetzen du, izaera teknikoa, juridikoa eta ekonomikoa dutenez gain. Gainera, herritarrek lehentasunak jartzeko orduan gaikako saioak egiten badira, parte-hartzea areagotu daiteke. Izan ere, horri dagokionez, aipatu beharra dago partaidetza une osagarri bat barneratzeak bakoitzaren interesen gehiegizko ordezkapena ekar dezakeela, hori saihesteko mekanismoak erabili ezean. </a:t>
            </a:r>
          </a:p>
          <a:p>
            <a:pPr marL="171450" indent="-171450" algn="just">
              <a:spcAft>
                <a:spcPts val="600"/>
              </a:spcAft>
              <a:buFont typeface="Wingdings" panose="05000000000000000000" pitchFamily="2" charset="2"/>
              <a:buChar char="q"/>
            </a:pPr>
            <a:r>
              <a:rPr lang="eu-ES" sz="1000" dirty="0">
                <a:solidFill>
                  <a:schemeClr val="tx1"/>
                </a:solidFill>
              </a:rPr>
              <a:t>Herritarren rolaz gain, partaidetza hori egiten den ordenak eragina du barne-antolaketan. Esaterako, lehenespena bideragarritasun teknikoaren analisiaren aurretik egiteak teknikarien lan-karga gutxitzen du. Prozesua abiarazi aurretik lehentasunak ezartzeak jasotzen diren proposamenak interes orokorrari eta bideragarritasun irizpideei hobeto doitzea ahalbidetzen dute. </a:t>
            </a:r>
          </a:p>
          <a:p>
            <a:pPr marL="171450" indent="-171450" algn="just">
              <a:spcAft>
                <a:spcPts val="600"/>
              </a:spcAft>
              <a:buFont typeface="Wingdings" panose="05000000000000000000" pitchFamily="2" charset="2"/>
              <a:buChar char="q"/>
            </a:pPr>
            <a:r>
              <a:rPr lang="eu-ES" sz="1000" dirty="0">
                <a:solidFill>
                  <a:schemeClr val="tx1"/>
                </a:solidFill>
              </a:rPr>
              <a:t>Herritarrekin eta eragileekin egindako kontrastean oinarrituta, ondorioztatzen da fase guztietan egoteko gaitasuna (edo aurretiko jarrera, kasu batzuetan) urria dela. Horregatik, aukera hori egonez gero, garrantzitsutzat jotzen da prozesua epe luzeetan egitea, herritarrek eta elkarteek denbora eskaini ahal izan diezaioten, beren lehentasunak "alde batera utzi gabe", bereziki elkarteen kasuan.</a:t>
            </a:r>
          </a:p>
        </p:txBody>
      </p:sp>
      <p:sp>
        <p:nvSpPr>
          <p:cNvPr id="21" name="Forma libre: forma 20">
            <a:extLst>
              <a:ext uri="{FF2B5EF4-FFF2-40B4-BE49-F238E27FC236}">
                <a16:creationId xmlns:a16="http://schemas.microsoft.com/office/drawing/2014/main" id="{6A0C12F9-9548-4092-9EE0-3953190359A9}"/>
              </a:ext>
            </a:extLst>
          </p:cNvPr>
          <p:cNvSpPr/>
          <p:nvPr/>
        </p:nvSpPr>
        <p:spPr>
          <a:xfrm>
            <a:off x="776536" y="1325087"/>
            <a:ext cx="1239397" cy="829868"/>
          </a:xfrm>
          <a:custGeom>
            <a:avLst/>
            <a:gdLst>
              <a:gd name="connsiteX0" fmla="*/ 0 w 1239397"/>
              <a:gd name="connsiteY0" fmla="*/ 123940 h 2777398"/>
              <a:gd name="connsiteX1" fmla="*/ 123940 w 1239397"/>
              <a:gd name="connsiteY1" fmla="*/ 0 h 2777398"/>
              <a:gd name="connsiteX2" fmla="*/ 1115457 w 1239397"/>
              <a:gd name="connsiteY2" fmla="*/ 0 h 2777398"/>
              <a:gd name="connsiteX3" fmla="*/ 1239397 w 1239397"/>
              <a:gd name="connsiteY3" fmla="*/ 123940 h 2777398"/>
              <a:gd name="connsiteX4" fmla="*/ 1239397 w 1239397"/>
              <a:gd name="connsiteY4" fmla="*/ 2653458 h 2777398"/>
              <a:gd name="connsiteX5" fmla="*/ 1115457 w 1239397"/>
              <a:gd name="connsiteY5" fmla="*/ 2777398 h 2777398"/>
              <a:gd name="connsiteX6" fmla="*/ 123940 w 1239397"/>
              <a:gd name="connsiteY6" fmla="*/ 2777398 h 2777398"/>
              <a:gd name="connsiteX7" fmla="*/ 0 w 1239397"/>
              <a:gd name="connsiteY7" fmla="*/ 2653458 h 2777398"/>
              <a:gd name="connsiteX8" fmla="*/ 0 w 1239397"/>
              <a:gd name="connsiteY8" fmla="*/ 123940 h 277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9397" h="2777398">
                <a:moveTo>
                  <a:pt x="0" y="123940"/>
                </a:moveTo>
                <a:cubicBezTo>
                  <a:pt x="0" y="55490"/>
                  <a:pt x="55490" y="0"/>
                  <a:pt x="123940" y="0"/>
                </a:cubicBezTo>
                <a:lnTo>
                  <a:pt x="1115457" y="0"/>
                </a:lnTo>
                <a:cubicBezTo>
                  <a:pt x="1183907" y="0"/>
                  <a:pt x="1239397" y="55490"/>
                  <a:pt x="1239397" y="123940"/>
                </a:cubicBezTo>
                <a:lnTo>
                  <a:pt x="1239397" y="2653458"/>
                </a:lnTo>
                <a:cubicBezTo>
                  <a:pt x="1239397" y="2721908"/>
                  <a:pt x="1183907" y="2777398"/>
                  <a:pt x="1115457" y="2777398"/>
                </a:cubicBezTo>
                <a:lnTo>
                  <a:pt x="123940" y="2777398"/>
                </a:lnTo>
                <a:cubicBezTo>
                  <a:pt x="55490" y="2777398"/>
                  <a:pt x="0" y="2721908"/>
                  <a:pt x="0" y="2653458"/>
                </a:cubicBezTo>
                <a:lnTo>
                  <a:pt x="0" y="123940"/>
                </a:lnTo>
                <a:close/>
              </a:path>
            </a:pathLst>
          </a:custGeom>
          <a:ln w="12700">
            <a:solidFill>
              <a:schemeClr val="tx2"/>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8000" tIns="108000" rIns="108000" bIns="108000" numCol="1" spcCol="1270" anchor="t" anchorCtr="0">
            <a:noAutofit/>
          </a:bodyPr>
          <a:lstStyle/>
          <a:p>
            <a:pPr marL="0" lvl="0" indent="0" algn="ctr" defTabSz="444500">
              <a:lnSpc>
                <a:spcPct val="100000"/>
              </a:lnSpc>
              <a:spcBef>
                <a:spcPct val="0"/>
              </a:spcBef>
              <a:spcAft>
                <a:spcPts val="0"/>
              </a:spcAft>
              <a:buNone/>
            </a:pPr>
            <a:r>
              <a:rPr lang="eu-ES" sz="1000" b="1" dirty="0"/>
              <a:t>Herritarren rola </a:t>
            </a:r>
          </a:p>
          <a:p>
            <a:pPr marL="0" lvl="0" indent="0" algn="ctr" defTabSz="444500">
              <a:lnSpc>
                <a:spcPct val="100000"/>
              </a:lnSpc>
              <a:spcBef>
                <a:spcPct val="0"/>
              </a:spcBef>
              <a:spcAft>
                <a:spcPts val="0"/>
              </a:spcAft>
              <a:buNone/>
            </a:pPr>
            <a:r>
              <a:rPr lang="eu-ES" sz="1000" b="1" dirty="0"/>
              <a:t>prozesuan zehar</a:t>
            </a:r>
          </a:p>
        </p:txBody>
      </p:sp>
      <p:sp>
        <p:nvSpPr>
          <p:cNvPr id="17" name="Shape 91">
            <a:extLst>
              <a:ext uri="{FF2B5EF4-FFF2-40B4-BE49-F238E27FC236}">
                <a16:creationId xmlns:a16="http://schemas.microsoft.com/office/drawing/2014/main" id="{70855B20-2441-46DC-BDB0-CEA7573E3CB2}"/>
              </a:ext>
            </a:extLst>
          </p:cNvPr>
          <p:cNvSpPr txBox="1">
            <a:spLocks/>
          </p:cNvSpPr>
          <p:nvPr/>
        </p:nvSpPr>
        <p:spPr>
          <a:xfrm>
            <a:off x="560512" y="670770"/>
            <a:ext cx="8856984" cy="309958"/>
          </a:xfrm>
          <a:prstGeom prst="rect">
            <a:avLst/>
          </a:prstGeom>
        </p:spPr>
        <p:txBody>
          <a:bodyPr spcFirstLastPara="1" wrap="square" lIns="90000" tIns="46800" rIns="90000" bIns="46800" anchor="t" anchorCtr="0">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just" defTabSz="914400">
              <a:spcBef>
                <a:spcPts val="0"/>
              </a:spcBef>
              <a:spcAft>
                <a:spcPts val="0"/>
              </a:spcAft>
              <a:buClr>
                <a:srgbClr val="F67031"/>
              </a:buClr>
              <a:buSzPts val="3000"/>
            </a:pPr>
            <a:r>
              <a:rPr lang="eu-ES" sz="1400" b="1" dirty="0">
                <a:solidFill>
                  <a:schemeClr val="accent1">
                    <a:lumMod val="75000"/>
                  </a:schemeClr>
                </a:solidFill>
                <a:latin typeface="Arial" panose="020B0604020202020204" pitchFamily="34" charset="0"/>
                <a:ea typeface="Nunito Sans"/>
                <a:cs typeface="Arial" panose="020B0604020202020204" pitchFamily="34" charset="0"/>
                <a:sym typeface="Nunito Sans"/>
              </a:rPr>
              <a:t>Prozesua konfiguratzeko gako erabakien arlo bakoitzean aintzat hartu behar diren zenbait elementu</a:t>
            </a:r>
          </a:p>
        </p:txBody>
      </p:sp>
      <p:grpSp>
        <p:nvGrpSpPr>
          <p:cNvPr id="18" name="Grupo 17">
            <a:extLst>
              <a:ext uri="{FF2B5EF4-FFF2-40B4-BE49-F238E27FC236}">
                <a16:creationId xmlns:a16="http://schemas.microsoft.com/office/drawing/2014/main" id="{07394C1D-5E51-43A1-ABA2-BFEE7E86DDDD}"/>
              </a:ext>
            </a:extLst>
          </p:cNvPr>
          <p:cNvGrpSpPr/>
          <p:nvPr/>
        </p:nvGrpSpPr>
        <p:grpSpPr>
          <a:xfrm>
            <a:off x="380828" y="1165869"/>
            <a:ext cx="522067" cy="522067"/>
            <a:chOff x="1797986" y="1291387"/>
            <a:chExt cx="924873" cy="924873"/>
          </a:xfrm>
        </p:grpSpPr>
        <p:sp>
          <p:nvSpPr>
            <p:cNvPr id="19" name="Elipse 18">
              <a:extLst>
                <a:ext uri="{FF2B5EF4-FFF2-40B4-BE49-F238E27FC236}">
                  <a16:creationId xmlns:a16="http://schemas.microsoft.com/office/drawing/2014/main" id="{1537B54E-B7CD-49B8-84E6-095ABF5E76B9}"/>
                </a:ext>
              </a:extLst>
            </p:cNvPr>
            <p:cNvSpPr/>
            <p:nvPr/>
          </p:nvSpPr>
          <p:spPr>
            <a:xfrm>
              <a:off x="1797986" y="1291387"/>
              <a:ext cx="924873" cy="924873"/>
            </a:xfrm>
            <a:prstGeom prst="ellipse">
              <a:avLst/>
            </a:prstGeom>
            <a:ln>
              <a:noFill/>
            </a:ln>
          </p:spPr>
          <p:style>
            <a:lnRef idx="2">
              <a:schemeClr val="accent1">
                <a:shade val="80000"/>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lt1">
                <a:hueOff val="0"/>
                <a:satOff val="0"/>
                <a:lumOff val="0"/>
                <a:alphaOff val="0"/>
              </a:schemeClr>
            </a:fontRef>
          </p:style>
        </p:sp>
        <p:pic>
          <p:nvPicPr>
            <p:cNvPr id="20" name="Picture 2">
              <a:extLst>
                <a:ext uri="{FF2B5EF4-FFF2-40B4-BE49-F238E27FC236}">
                  <a16:creationId xmlns:a16="http://schemas.microsoft.com/office/drawing/2014/main" id="{D73B284E-95B4-453B-9466-89C1EADCA619}"/>
                </a:ext>
              </a:extLst>
            </p:cNvPr>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99249" y="1493597"/>
              <a:ext cx="520452" cy="520452"/>
            </a:xfrm>
            <a:prstGeom prst="rect">
              <a:avLst/>
            </a:prstGeom>
            <a:noFill/>
            <a:ln>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90953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B22F5BA-529D-417C-AD85-7E7B0AA87F3D}"/>
              </a:ext>
            </a:extLst>
          </p:cNvPr>
          <p:cNvSpPr/>
          <p:nvPr/>
        </p:nvSpPr>
        <p:spPr>
          <a:xfrm>
            <a:off x="0" y="0"/>
            <a:ext cx="365685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rtlCol="0" anchor="ctr"/>
          <a:lstStyle/>
          <a:p>
            <a:r>
              <a:rPr lang="eu-ES" sz="2800" dirty="0"/>
              <a:t>1. Testuingurua </a:t>
            </a:r>
          </a:p>
        </p:txBody>
      </p:sp>
      <p:pic>
        <p:nvPicPr>
          <p:cNvPr id="3" name="Picture 2">
            <a:extLst>
              <a:ext uri="{FF2B5EF4-FFF2-40B4-BE49-F238E27FC236}">
                <a16:creationId xmlns:a16="http://schemas.microsoft.com/office/drawing/2014/main" id="{23C2F40E-9EF9-4814-8C00-B274575B621D}"/>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89304" y="5013176"/>
            <a:ext cx="1652010" cy="1652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8198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ángulo 55">
            <a:extLst>
              <a:ext uri="{FF2B5EF4-FFF2-40B4-BE49-F238E27FC236}">
                <a16:creationId xmlns:a16="http://schemas.microsoft.com/office/drawing/2014/main" id="{AE18596D-3B5D-4B9C-86EA-34B56132E0DC}"/>
              </a:ext>
            </a:extLst>
          </p:cNvPr>
          <p:cNvSpPr/>
          <p:nvPr/>
        </p:nvSpPr>
        <p:spPr>
          <a:xfrm>
            <a:off x="709218" y="1340768"/>
            <a:ext cx="1552891" cy="72327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44000" indent="-144000">
              <a:spcAft>
                <a:spcPts val="300"/>
              </a:spcAft>
              <a:buFont typeface="Wingdings" panose="05000000000000000000" pitchFamily="2" charset="2"/>
              <a:buChar char="q"/>
            </a:pPr>
            <a:r>
              <a:rPr lang="eu-ES" sz="900" dirty="0">
                <a:solidFill>
                  <a:schemeClr val="tx1"/>
                </a:solidFill>
              </a:rPr>
              <a:t>Urte bateko aurrekontua</a:t>
            </a:r>
          </a:p>
          <a:p>
            <a:pPr marL="144000" indent="-144000">
              <a:spcAft>
                <a:spcPts val="300"/>
              </a:spcAft>
              <a:buFont typeface="Wingdings" panose="05000000000000000000" pitchFamily="2" charset="2"/>
              <a:buChar char="q"/>
            </a:pPr>
            <a:r>
              <a:rPr lang="eu-ES" sz="900" dirty="0">
                <a:solidFill>
                  <a:schemeClr val="tx1"/>
                </a:solidFill>
              </a:rPr>
              <a:t>2 urteko aurrekontua</a:t>
            </a:r>
          </a:p>
          <a:p>
            <a:pPr marL="144000" indent="-144000">
              <a:buFont typeface="Wingdings" panose="05000000000000000000" pitchFamily="2" charset="2"/>
              <a:buChar char="q"/>
            </a:pPr>
            <a:r>
              <a:rPr lang="eu-ES" sz="900" dirty="0">
                <a:solidFill>
                  <a:schemeClr val="tx1"/>
                </a:solidFill>
              </a:rPr>
              <a:t>Agintaldi osorako aurrekontua</a:t>
            </a:r>
          </a:p>
        </p:txBody>
      </p:sp>
      <p:sp>
        <p:nvSpPr>
          <p:cNvPr id="57" name="Flecha: pentágono 56">
            <a:extLst>
              <a:ext uri="{FF2B5EF4-FFF2-40B4-BE49-F238E27FC236}">
                <a16:creationId xmlns:a16="http://schemas.microsoft.com/office/drawing/2014/main" id="{D7876EA8-58E1-4AD1-BAA3-C9246FC32866}"/>
              </a:ext>
            </a:extLst>
          </p:cNvPr>
          <p:cNvSpPr/>
          <p:nvPr/>
        </p:nvSpPr>
        <p:spPr>
          <a:xfrm>
            <a:off x="2550141" y="836710"/>
            <a:ext cx="288032" cy="1800199"/>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a:p>
        </p:txBody>
      </p:sp>
      <p:sp>
        <p:nvSpPr>
          <p:cNvPr id="58" name="Rectángulo 57">
            <a:extLst>
              <a:ext uri="{FF2B5EF4-FFF2-40B4-BE49-F238E27FC236}">
                <a16:creationId xmlns:a16="http://schemas.microsoft.com/office/drawing/2014/main" id="{5A26A84A-0F2E-407E-B947-DF7D195A18F1}"/>
              </a:ext>
            </a:extLst>
          </p:cNvPr>
          <p:cNvSpPr/>
          <p:nvPr/>
        </p:nvSpPr>
        <p:spPr>
          <a:xfrm>
            <a:off x="2936776" y="836711"/>
            <a:ext cx="6598141" cy="360040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1450" indent="-171450" algn="just">
              <a:spcAft>
                <a:spcPts val="600"/>
              </a:spcAft>
              <a:buFont typeface="Wingdings" panose="05000000000000000000" pitchFamily="2" charset="2"/>
              <a:buChar char="q"/>
            </a:pPr>
            <a:r>
              <a:rPr lang="eu-ES" sz="1000" dirty="0">
                <a:solidFill>
                  <a:schemeClr val="tx1"/>
                </a:solidFill>
              </a:rPr>
              <a:t>Urte baterako prozesuak errazagoak izan daitezke herritarrek ulertzeko, eta errazagoa izan daiteke haientzako lehentasunak ezartzea eta botoa ematea. </a:t>
            </a:r>
          </a:p>
          <a:p>
            <a:pPr marL="171450" indent="-171450" algn="just">
              <a:spcAft>
                <a:spcPts val="600"/>
              </a:spcAft>
              <a:buFont typeface="Wingdings" panose="05000000000000000000" pitchFamily="2" charset="2"/>
              <a:buChar char="q"/>
            </a:pPr>
            <a:r>
              <a:rPr lang="eu-ES" sz="1000" dirty="0">
                <a:solidFill>
                  <a:schemeClr val="tx1"/>
                </a:solidFill>
              </a:rPr>
              <a:t>Bi urtean behingo prozesuek, aldiz, proiektu handiagoak gauzatzea ahalbidetzen dute. Halere, horrek atzerapen gehiago eragin ditzake egikaritza-epeetan eta prozesuaren emaitzak ikustea zaildu dezake.</a:t>
            </a:r>
          </a:p>
          <a:p>
            <a:pPr marL="171450" indent="-171450" algn="just">
              <a:spcAft>
                <a:spcPts val="600"/>
              </a:spcAft>
              <a:buFont typeface="Wingdings" panose="05000000000000000000" pitchFamily="2" charset="2"/>
              <a:buChar char="q"/>
            </a:pPr>
            <a:r>
              <a:rPr lang="eu-ES" sz="1000" dirty="0">
                <a:solidFill>
                  <a:schemeClr val="tx1"/>
                </a:solidFill>
              </a:rPr>
              <a:t>Agintaldia irauten duten prozesu parte-hartzaileek erronka eta proiektu estrategikoagoak eta handiagoak lantzea ahalbidetzen dute. </a:t>
            </a:r>
          </a:p>
          <a:p>
            <a:pPr marL="171450" indent="-171450" algn="just">
              <a:spcAft>
                <a:spcPts val="600"/>
              </a:spcAft>
              <a:buFont typeface="Wingdings" panose="05000000000000000000" pitchFamily="2" charset="2"/>
              <a:buChar char="q"/>
            </a:pPr>
            <a:r>
              <a:rPr lang="eu-ES" sz="1000" dirty="0">
                <a:solidFill>
                  <a:schemeClr val="tx1"/>
                </a:solidFill>
              </a:rPr>
              <a:t>Herritarrekin egindako kontrastetik ondorioztatzen da urtebetean egin daitezkeen proiektuak proposatu eta hautatu ahal izateko "erraztasuna" positibotzat jotzen dela. Hala ere, elkarteen ikuspegitik, proposamen onak "galtzeko" arriskua dagoela adierazi da, denbora-irismen txikiagoa duten proposamenetara mugatzeagatik (Administrazioak elkarteekin egiten dituen beste lankidetza-esparru eta baterako sorkuntza-esparru batzuetan gertatzen dela uste duten bezala). Horregatik, nahiz eta uste duten partaidetzazko aurrekontuen prozesuetarako positiboa izan daitekeela denbora-irismen labur samarretara mugatzea, elkarteek gogorarazten dute garrantzitsua dela entzute aktiboko beste bide batzuei eustea, proiektu estrategiko handiak proposatu ahal izateko.</a:t>
            </a:r>
          </a:p>
          <a:p>
            <a:pPr marL="171450" indent="-171450" algn="just">
              <a:spcAft>
                <a:spcPts val="600"/>
              </a:spcAft>
              <a:buFont typeface="Wingdings" panose="05000000000000000000" pitchFamily="2" charset="2"/>
              <a:buChar char="q"/>
            </a:pPr>
            <a:r>
              <a:rPr lang="eu-ES" sz="1000" dirty="0">
                <a:solidFill>
                  <a:schemeClr val="tx1"/>
                </a:solidFill>
              </a:rPr>
              <a:t>Garrantzitsua da kontuan izatea parte hartzeko unearen eta proiektuak eginda ikustearen unearen arteko tarteak emaitzaren eta parte-hartzearen arteko lotura argi ikustea zaildu dezakeela. Hortaz, hori gertatzen denean, denbora gehiegi igaro denean, onuragarria izango litzateke komunikazio aldetik esfortzu osagarriren bat egitea. </a:t>
            </a:r>
          </a:p>
          <a:p>
            <a:pPr marL="171450" indent="-171450" algn="just">
              <a:spcAft>
                <a:spcPts val="600"/>
              </a:spcAft>
              <a:buFont typeface="Wingdings" panose="05000000000000000000" pitchFamily="2" charset="2"/>
              <a:buChar char="q"/>
            </a:pPr>
            <a:r>
              <a:rPr lang="eu-ES" sz="1000" dirty="0">
                <a:solidFill>
                  <a:schemeClr val="tx1"/>
                </a:solidFill>
              </a:rPr>
              <a:t>Era berean, garrantzitsua da kontuan hartzea herritarrek eta gizarte- eta auzo-eragileek parte-hartze aktiboa duten faseen kopuruak nolabaiteko lotura izan beharko lukeela denbora-</a:t>
            </a:r>
            <a:r>
              <a:rPr lang="eu-ES" sz="1000" dirty="0" err="1">
                <a:solidFill>
                  <a:schemeClr val="tx1"/>
                </a:solidFill>
              </a:rPr>
              <a:t>irismenari</a:t>
            </a:r>
            <a:r>
              <a:rPr lang="eu-ES" sz="1000" dirty="0">
                <a:solidFill>
                  <a:schemeClr val="tx1"/>
                </a:solidFill>
              </a:rPr>
              <a:t> buruzko erabakiarekin. Izan ere, elkarteek gogorarazi dute garrantzitsua dela eredua diseinatzean inplikatzea, eragile horiek epe laburretan parte-hartze aktiboa izatea eskatzen duten ereduak ez proposatzeko.</a:t>
            </a:r>
          </a:p>
        </p:txBody>
      </p:sp>
      <p:sp>
        <p:nvSpPr>
          <p:cNvPr id="25" name="Forma libre: forma 24">
            <a:extLst>
              <a:ext uri="{FF2B5EF4-FFF2-40B4-BE49-F238E27FC236}">
                <a16:creationId xmlns:a16="http://schemas.microsoft.com/office/drawing/2014/main" id="{FAD4941B-2D0F-42B1-A957-B3F002E33F56}"/>
              </a:ext>
            </a:extLst>
          </p:cNvPr>
          <p:cNvSpPr/>
          <p:nvPr/>
        </p:nvSpPr>
        <p:spPr>
          <a:xfrm>
            <a:off x="821949" y="743902"/>
            <a:ext cx="1239397" cy="522067"/>
          </a:xfrm>
          <a:custGeom>
            <a:avLst/>
            <a:gdLst>
              <a:gd name="connsiteX0" fmla="*/ 0 w 1239397"/>
              <a:gd name="connsiteY0" fmla="*/ 123940 h 2777398"/>
              <a:gd name="connsiteX1" fmla="*/ 123940 w 1239397"/>
              <a:gd name="connsiteY1" fmla="*/ 0 h 2777398"/>
              <a:gd name="connsiteX2" fmla="*/ 1115457 w 1239397"/>
              <a:gd name="connsiteY2" fmla="*/ 0 h 2777398"/>
              <a:gd name="connsiteX3" fmla="*/ 1239397 w 1239397"/>
              <a:gd name="connsiteY3" fmla="*/ 123940 h 2777398"/>
              <a:gd name="connsiteX4" fmla="*/ 1239397 w 1239397"/>
              <a:gd name="connsiteY4" fmla="*/ 2653458 h 2777398"/>
              <a:gd name="connsiteX5" fmla="*/ 1115457 w 1239397"/>
              <a:gd name="connsiteY5" fmla="*/ 2777398 h 2777398"/>
              <a:gd name="connsiteX6" fmla="*/ 123940 w 1239397"/>
              <a:gd name="connsiteY6" fmla="*/ 2777398 h 2777398"/>
              <a:gd name="connsiteX7" fmla="*/ 0 w 1239397"/>
              <a:gd name="connsiteY7" fmla="*/ 2653458 h 2777398"/>
              <a:gd name="connsiteX8" fmla="*/ 0 w 1239397"/>
              <a:gd name="connsiteY8" fmla="*/ 123940 h 277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9397" h="2777398">
                <a:moveTo>
                  <a:pt x="0" y="123940"/>
                </a:moveTo>
                <a:cubicBezTo>
                  <a:pt x="0" y="55490"/>
                  <a:pt x="55490" y="0"/>
                  <a:pt x="123940" y="0"/>
                </a:cubicBezTo>
                <a:lnTo>
                  <a:pt x="1115457" y="0"/>
                </a:lnTo>
                <a:cubicBezTo>
                  <a:pt x="1183907" y="0"/>
                  <a:pt x="1239397" y="55490"/>
                  <a:pt x="1239397" y="123940"/>
                </a:cubicBezTo>
                <a:lnTo>
                  <a:pt x="1239397" y="2653458"/>
                </a:lnTo>
                <a:cubicBezTo>
                  <a:pt x="1239397" y="2721908"/>
                  <a:pt x="1183907" y="2777398"/>
                  <a:pt x="1115457" y="2777398"/>
                </a:cubicBezTo>
                <a:lnTo>
                  <a:pt x="123940" y="2777398"/>
                </a:lnTo>
                <a:cubicBezTo>
                  <a:pt x="55490" y="2777398"/>
                  <a:pt x="0" y="2721908"/>
                  <a:pt x="0" y="2653458"/>
                </a:cubicBezTo>
                <a:lnTo>
                  <a:pt x="0" y="123940"/>
                </a:lnTo>
                <a:close/>
              </a:path>
            </a:pathLst>
          </a:custGeom>
          <a:ln w="12700">
            <a:solidFill>
              <a:schemeClr val="tx2"/>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8000" tIns="108000" rIns="108000" bIns="108000" numCol="1" spcCol="1270" anchor="t" anchorCtr="0">
            <a:noAutofit/>
          </a:bodyPr>
          <a:lstStyle/>
          <a:p>
            <a:pPr lvl="0" algn="ctr" defTabSz="444500">
              <a:spcBef>
                <a:spcPct val="0"/>
              </a:spcBef>
            </a:pPr>
            <a:r>
              <a:rPr lang="eu-ES" sz="1000" b="1" dirty="0"/>
              <a:t>Irismen </a:t>
            </a:r>
          </a:p>
          <a:p>
            <a:pPr lvl="0" algn="ctr" defTabSz="444500">
              <a:spcBef>
                <a:spcPct val="0"/>
              </a:spcBef>
            </a:pPr>
            <a:r>
              <a:rPr lang="eu-ES" sz="1000" b="1" dirty="0"/>
              <a:t>tenporala</a:t>
            </a:r>
          </a:p>
        </p:txBody>
      </p:sp>
      <p:grpSp>
        <p:nvGrpSpPr>
          <p:cNvPr id="22" name="Grupo 21">
            <a:extLst>
              <a:ext uri="{FF2B5EF4-FFF2-40B4-BE49-F238E27FC236}">
                <a16:creationId xmlns:a16="http://schemas.microsoft.com/office/drawing/2014/main" id="{29A5BB7D-D5E5-4965-8F8B-2BE2F56DA054}"/>
              </a:ext>
            </a:extLst>
          </p:cNvPr>
          <p:cNvGrpSpPr/>
          <p:nvPr/>
        </p:nvGrpSpPr>
        <p:grpSpPr>
          <a:xfrm>
            <a:off x="443898" y="658341"/>
            <a:ext cx="522067" cy="522067"/>
            <a:chOff x="3074565" y="1291387"/>
            <a:chExt cx="924873" cy="924873"/>
          </a:xfrm>
        </p:grpSpPr>
        <p:sp>
          <p:nvSpPr>
            <p:cNvPr id="23" name="Elipse 22">
              <a:extLst>
                <a:ext uri="{FF2B5EF4-FFF2-40B4-BE49-F238E27FC236}">
                  <a16:creationId xmlns:a16="http://schemas.microsoft.com/office/drawing/2014/main" id="{0F86A653-EEC5-4AC2-96BE-FD586CD59070}"/>
                </a:ext>
              </a:extLst>
            </p:cNvPr>
            <p:cNvSpPr/>
            <p:nvPr/>
          </p:nvSpPr>
          <p:spPr>
            <a:xfrm>
              <a:off x="3074565" y="1291387"/>
              <a:ext cx="924873" cy="924873"/>
            </a:xfrm>
            <a:prstGeom prst="ellipse">
              <a:avLst/>
            </a:prstGeom>
            <a:ln>
              <a:noFill/>
            </a:ln>
          </p:spPr>
          <p:style>
            <a:lnRef idx="2">
              <a:schemeClr val="accent1">
                <a:shade val="80000"/>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lt1">
                <a:hueOff val="0"/>
                <a:satOff val="0"/>
                <a:lumOff val="0"/>
                <a:alphaOff val="0"/>
              </a:schemeClr>
            </a:fontRef>
          </p:style>
        </p:sp>
        <p:pic>
          <p:nvPicPr>
            <p:cNvPr id="24" name="Picture 4">
              <a:extLst>
                <a:ext uri="{FF2B5EF4-FFF2-40B4-BE49-F238E27FC236}">
                  <a16:creationId xmlns:a16="http://schemas.microsoft.com/office/drawing/2014/main" id="{E75492E6-03CA-48E6-9F29-D3F524C712DF}"/>
                </a:ext>
              </a:extLst>
            </p:cNvPr>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18421" y="1472012"/>
              <a:ext cx="581220" cy="581220"/>
            </a:xfrm>
            <a:prstGeom prst="rect">
              <a:avLst/>
            </a:prstGeom>
            <a:noFill/>
            <a:ln>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275186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lecha: pentágono 52">
            <a:extLst>
              <a:ext uri="{FF2B5EF4-FFF2-40B4-BE49-F238E27FC236}">
                <a16:creationId xmlns:a16="http://schemas.microsoft.com/office/drawing/2014/main" id="{A9443138-52BF-4D86-A1B8-BA7670FE72CC}"/>
              </a:ext>
            </a:extLst>
          </p:cNvPr>
          <p:cNvSpPr/>
          <p:nvPr/>
        </p:nvSpPr>
        <p:spPr>
          <a:xfrm>
            <a:off x="2504728" y="650443"/>
            <a:ext cx="288032" cy="4096248"/>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4" name="Rectángulo 53">
            <a:extLst>
              <a:ext uri="{FF2B5EF4-FFF2-40B4-BE49-F238E27FC236}">
                <a16:creationId xmlns:a16="http://schemas.microsoft.com/office/drawing/2014/main" id="{2263500A-C4FE-440B-942B-AE03A7A257B6}"/>
              </a:ext>
            </a:extLst>
          </p:cNvPr>
          <p:cNvSpPr/>
          <p:nvPr/>
        </p:nvSpPr>
        <p:spPr>
          <a:xfrm>
            <a:off x="2891363" y="650443"/>
            <a:ext cx="6499139" cy="436273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gn="just">
              <a:spcAft>
                <a:spcPts val="600"/>
              </a:spcAft>
              <a:buFont typeface="Wingdings" panose="05000000000000000000" pitchFamily="2" charset="2"/>
              <a:buChar char="q"/>
            </a:pPr>
            <a:r>
              <a:rPr lang="eu-ES" sz="1000" dirty="0">
                <a:solidFill>
                  <a:schemeClr val="tx1"/>
                </a:solidFill>
              </a:rPr>
              <a:t>Proposamen asko daudenean, erabat teknikoak, juridikoak eta ekonomikoak diren irizpideak gainditzen dituzten guztiak bozkatze fasera eramaten badira, botoa emateko unean proiektu gehiegi izan daitezke. Horrek zailago egiten du herritarrek proiektuak hautatzea.</a:t>
            </a:r>
          </a:p>
          <a:p>
            <a:pPr marL="171450" indent="-171450" algn="just">
              <a:spcAft>
                <a:spcPts val="600"/>
              </a:spcAft>
              <a:buFont typeface="Wingdings" panose="05000000000000000000" pitchFamily="2" charset="2"/>
              <a:buChar char="q"/>
            </a:pPr>
            <a:r>
              <a:rPr lang="eu-ES" sz="1000" dirty="0">
                <a:solidFill>
                  <a:schemeClr val="tx1"/>
                </a:solidFill>
              </a:rPr>
              <a:t>Mugatutako bozketa errazagoa da herritarrentzat. Nahiko erraza da 8 eta 30 proiekturen arteko oinarri batean lehentasunak ezartzea. Hala ere, herritarrak mugatutako kopuru horretara iristeko lehentasunen ezarpenean parte hartzeko aukerarik izan ez badu, bideragarriak diren proposamen guztien artean bati “botoa emateko” aukera galtzen du. </a:t>
            </a:r>
          </a:p>
          <a:p>
            <a:pPr marL="171450" indent="-171450" algn="just">
              <a:spcAft>
                <a:spcPts val="600"/>
              </a:spcAft>
              <a:buFont typeface="Wingdings" panose="05000000000000000000" pitchFamily="2" charset="2"/>
              <a:buChar char="q"/>
            </a:pPr>
            <a:r>
              <a:rPr lang="eu-ES" sz="1000" dirty="0">
                <a:solidFill>
                  <a:schemeClr val="tx1"/>
                </a:solidFill>
              </a:rPr>
              <a:t>Herritarrekin egindako kontrasteak ondorioztatzen du, oro har, proiektu kopuru txiki baten inguruan bozkatzeko erraztasuna baloratzen dela, baina kasu batzuetan garrantzia ematen zaiola proposamen posible guztiak "eskuratzeari"; beraz, garrantzitsua izango da alderdi hori aztertzea prozesua gauzatu aurretik, eta kasu bakoitzean zer baloratuko den hobeto jakiteko ahalegina egitea.</a:t>
            </a:r>
          </a:p>
          <a:p>
            <a:pPr marL="171450" indent="-171450" algn="just">
              <a:spcAft>
                <a:spcPts val="600"/>
              </a:spcAft>
              <a:buFont typeface="Wingdings" panose="05000000000000000000" pitchFamily="2" charset="2"/>
              <a:buChar char="q"/>
            </a:pPr>
            <a:r>
              <a:rPr lang="eu-ES" sz="1000" dirty="0">
                <a:solidFill>
                  <a:schemeClr val="tx1"/>
                </a:solidFill>
              </a:rPr>
              <a:t>Proposamen bideragarrien guztizko kopuruak ere eragina izan dezake erabaki horretan; izan ere, balizko lehenespen-saioen eta iragazki tekniko-ekonomiko baten ondoren, uste bada proposamen posible guztiak nahiko “maneiatzeko erraz samarrak” direla eta ez dela oztopo izango parte hartzeko, "Aukeren sorta" osoari eustea kasu horretan baloratu beharreko aukera izan liteke.</a:t>
            </a:r>
          </a:p>
          <a:p>
            <a:pPr marL="171450" indent="-171450" algn="just">
              <a:spcAft>
                <a:spcPts val="300"/>
              </a:spcAft>
              <a:buFont typeface="Wingdings" panose="05000000000000000000" pitchFamily="2" charset="2"/>
              <a:buChar char="q"/>
            </a:pPr>
            <a:r>
              <a:rPr lang="eu-ES" sz="1000" dirty="0">
                <a:solidFill>
                  <a:schemeClr val="tx1"/>
                </a:solidFill>
              </a:rPr>
              <a:t>Sailkatzeak baditu hainbat abantaila, besteak beste: </a:t>
            </a:r>
          </a:p>
          <a:p>
            <a:pPr marL="360363" lvl="2" indent="-108000" algn="just">
              <a:spcAft>
                <a:spcPts val="300"/>
              </a:spcAft>
              <a:buFont typeface="Wingdings" panose="05000000000000000000" pitchFamily="2" charset="2"/>
              <a:buChar char="§"/>
            </a:pPr>
            <a:r>
              <a:rPr lang="eu-ES" sz="1000" dirty="0">
                <a:solidFill>
                  <a:schemeClr val="tx1"/>
                </a:solidFill>
              </a:rPr>
              <a:t>Mapa mentala errazten du, aukeratu ahal izateko. Errazagoa da aukeratzea “hauen artean, zein da hobea udalerriarentzat?”,  “denen artean, zein iruditzen zait onena udalerriarentzat?” baino. </a:t>
            </a:r>
          </a:p>
          <a:p>
            <a:pPr marL="360363" lvl="2" indent="-108000" algn="just">
              <a:spcAft>
                <a:spcPts val="300"/>
              </a:spcAft>
              <a:buFont typeface="Wingdings" panose="05000000000000000000" pitchFamily="2" charset="2"/>
              <a:buChar char="§"/>
            </a:pPr>
            <a:r>
              <a:rPr lang="eu-ES" sz="1000" dirty="0">
                <a:solidFill>
                  <a:schemeClr val="tx1"/>
                </a:solidFill>
              </a:rPr>
              <a:t>Gainera, proiektu honen esparruan egindako kontrastean parte hartu duten herritarren ustez, positiboa izango litzateke "proposamenak gaika ordenatzea", interes handiagoa izango luketelako "gutxienez" interesatzen zaien eremu batean proiektuak hautatzeko, eta, ondoren, behar izanez gero, gainerako eremuetarako hautaketa egiteko.</a:t>
            </a:r>
          </a:p>
          <a:p>
            <a:pPr marL="360363" lvl="2" indent="-108000" algn="just">
              <a:spcAft>
                <a:spcPts val="600"/>
              </a:spcAft>
              <a:buFont typeface="Wingdings" panose="05000000000000000000" pitchFamily="2" charset="2"/>
              <a:buChar char="§"/>
            </a:pPr>
            <a:r>
              <a:rPr lang="eu-ES" sz="1000" dirty="0">
                <a:solidFill>
                  <a:schemeClr val="tx1"/>
                </a:solidFill>
              </a:rPr>
              <a:t>Zenbateko txikiagokoak badira ere eragin positiboa baina ez hain “eraldatzailea” duten ekintzak aukeratzea ahalbidetzen du eta, ondorioz, baliabide guztiak ekintza bakar batean erabiltzeko dagoen arriskua murrizten da. </a:t>
            </a:r>
          </a:p>
        </p:txBody>
      </p:sp>
      <p:sp>
        <p:nvSpPr>
          <p:cNvPr id="57" name="Flecha: pentágono 56">
            <a:extLst>
              <a:ext uri="{FF2B5EF4-FFF2-40B4-BE49-F238E27FC236}">
                <a16:creationId xmlns:a16="http://schemas.microsoft.com/office/drawing/2014/main" id="{D7876EA8-58E1-4AD1-BAA3-C9246FC32866}"/>
              </a:ext>
            </a:extLst>
          </p:cNvPr>
          <p:cNvSpPr/>
          <p:nvPr/>
        </p:nvSpPr>
        <p:spPr>
          <a:xfrm>
            <a:off x="2504728" y="4936872"/>
            <a:ext cx="251579" cy="1803687"/>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8" name="Rectángulo 57">
            <a:extLst>
              <a:ext uri="{FF2B5EF4-FFF2-40B4-BE49-F238E27FC236}">
                <a16:creationId xmlns:a16="http://schemas.microsoft.com/office/drawing/2014/main" id="{5A26A84A-0F2E-407E-B947-DF7D195A18F1}"/>
              </a:ext>
            </a:extLst>
          </p:cNvPr>
          <p:cNvSpPr/>
          <p:nvPr/>
        </p:nvSpPr>
        <p:spPr>
          <a:xfrm>
            <a:off x="2838995" y="5020427"/>
            <a:ext cx="6499139" cy="132343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gn="just">
              <a:spcAft>
                <a:spcPts val="600"/>
              </a:spcAft>
              <a:buFont typeface="Wingdings" panose="05000000000000000000" pitchFamily="2" charset="2"/>
              <a:buChar char="q"/>
            </a:pPr>
            <a:r>
              <a:rPr lang="eu-ES" sz="1000" dirty="0">
                <a:solidFill>
                  <a:schemeClr val="tx1"/>
                </a:solidFill>
              </a:rPr>
              <a:t>Irizpide guztiz teknikoetan oinarrituta lehentasunak ezartzeak, maila politikoan balioztatu gabe, arriskuan jar dezake proiektuen koherentzia udalaren dinamikekiko edo estrategia orokorrekiko. </a:t>
            </a:r>
          </a:p>
          <a:p>
            <a:pPr marL="171450" indent="-171450" algn="just">
              <a:spcAft>
                <a:spcPts val="600"/>
              </a:spcAft>
              <a:buFont typeface="Wingdings" panose="05000000000000000000" pitchFamily="2" charset="2"/>
              <a:buChar char="q"/>
            </a:pPr>
            <a:r>
              <a:rPr lang="eu-ES" sz="1000" dirty="0">
                <a:solidFill>
                  <a:schemeClr val="tx1"/>
                </a:solidFill>
              </a:rPr>
              <a:t>Egindako kontrastean oinarrituta, erabaki horrekin lotutako feedbacka udalerriko funtsezko eragileekin batera hartzea da, eredu osoaren diseinuan parte hartuz eta irizpideen egokitasunari buruzko kontrastea eginez. Udalerriaren errealitateak (tamainak, ibilbideak, etab.) alderdi hori baldintza dezake.</a:t>
            </a:r>
          </a:p>
          <a:p>
            <a:pPr marL="171450" indent="-171450" algn="just">
              <a:spcAft>
                <a:spcPts val="600"/>
              </a:spcAft>
              <a:buFont typeface="Wingdings" panose="05000000000000000000" pitchFamily="2" charset="2"/>
              <a:buChar char="q"/>
            </a:pPr>
            <a:r>
              <a:rPr lang="eu-ES" sz="1000" dirty="0">
                <a:solidFill>
                  <a:schemeClr val="tx1"/>
                </a:solidFill>
              </a:rPr>
              <a:t>Gainera, izaera estrategikoagoko irizpide gehigarriak proposatzerakoan talde politiko guztien babesa oso gomendagarritzat jotzen da.</a:t>
            </a:r>
          </a:p>
        </p:txBody>
      </p:sp>
      <p:sp>
        <p:nvSpPr>
          <p:cNvPr id="14" name="Rectángulo 13">
            <a:extLst>
              <a:ext uri="{FF2B5EF4-FFF2-40B4-BE49-F238E27FC236}">
                <a16:creationId xmlns:a16="http://schemas.microsoft.com/office/drawing/2014/main" id="{97FB69E5-946F-461B-ACBF-05AAD35820F9}"/>
              </a:ext>
            </a:extLst>
          </p:cNvPr>
          <p:cNvSpPr/>
          <p:nvPr/>
        </p:nvSpPr>
        <p:spPr>
          <a:xfrm>
            <a:off x="698887" y="1465890"/>
            <a:ext cx="1708180" cy="155427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spcAft>
                <a:spcPts val="300"/>
              </a:spcAft>
              <a:buFont typeface="Wingdings" panose="05000000000000000000" pitchFamily="2" charset="2"/>
              <a:buChar char="q"/>
            </a:pPr>
            <a:r>
              <a:rPr lang="eu-ES" sz="900" dirty="0">
                <a:solidFill>
                  <a:schemeClr val="tx1"/>
                </a:solidFill>
              </a:rPr>
              <a:t>Proiektu bideragarri (eta) lehenetsi guztiak</a:t>
            </a:r>
          </a:p>
          <a:p>
            <a:pPr marL="171450" indent="-171450">
              <a:spcAft>
                <a:spcPts val="300"/>
              </a:spcAft>
              <a:buFont typeface="Wingdings" panose="05000000000000000000" pitchFamily="2" charset="2"/>
              <a:buChar char="q"/>
            </a:pPr>
            <a:r>
              <a:rPr lang="eu-ES" sz="900" dirty="0">
                <a:solidFill>
                  <a:schemeClr val="tx1"/>
                </a:solidFill>
              </a:rPr>
              <a:t>Proiektuen kopuru mugatua (herritarrek edo barne-teknikariek lehenetsiak)</a:t>
            </a:r>
          </a:p>
          <a:p>
            <a:pPr marL="171450" indent="-171450">
              <a:spcAft>
                <a:spcPts val="300"/>
              </a:spcAft>
              <a:buFont typeface="Wingdings" panose="05000000000000000000" pitchFamily="2" charset="2"/>
              <a:buChar char="q"/>
            </a:pPr>
            <a:r>
              <a:rPr lang="eu-ES" sz="900" dirty="0">
                <a:solidFill>
                  <a:schemeClr val="tx1"/>
                </a:solidFill>
              </a:rPr>
              <a:t>Hainbat kategoriatan banatuta: geografikoki, zenbatekoaren arabera, arloaren arabera, etab. </a:t>
            </a:r>
          </a:p>
        </p:txBody>
      </p:sp>
      <p:sp>
        <p:nvSpPr>
          <p:cNvPr id="16" name="Rectángulo 15">
            <a:extLst>
              <a:ext uri="{FF2B5EF4-FFF2-40B4-BE49-F238E27FC236}">
                <a16:creationId xmlns:a16="http://schemas.microsoft.com/office/drawing/2014/main" id="{DBD4F5FF-B4B2-4486-A846-1C41DEF4ECA3}"/>
              </a:ext>
            </a:extLst>
          </p:cNvPr>
          <p:cNvSpPr/>
          <p:nvPr/>
        </p:nvSpPr>
        <p:spPr>
          <a:xfrm>
            <a:off x="701422" y="5646583"/>
            <a:ext cx="1705525" cy="123880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spcAft>
                <a:spcPts val="300"/>
              </a:spcAft>
              <a:buFont typeface="Wingdings" panose="05000000000000000000" pitchFamily="2" charset="2"/>
              <a:buChar char="q"/>
            </a:pPr>
            <a:r>
              <a:rPr lang="eu-ES" sz="900" dirty="0">
                <a:solidFill>
                  <a:schemeClr val="tx1"/>
                </a:solidFill>
              </a:rPr>
              <a:t>Bideragarritasun teknikoa, ekonomikoa eta juridikoa</a:t>
            </a:r>
          </a:p>
          <a:p>
            <a:pPr marL="171450" indent="-171450">
              <a:spcAft>
                <a:spcPts val="300"/>
              </a:spcAft>
              <a:buFont typeface="Wingdings" panose="05000000000000000000" pitchFamily="2" charset="2"/>
              <a:buChar char="q"/>
            </a:pPr>
            <a:r>
              <a:rPr lang="eu-ES" sz="900" dirty="0">
                <a:solidFill>
                  <a:schemeClr val="tx1"/>
                </a:solidFill>
              </a:rPr>
              <a:t>“Bideragarritasun politikoa” (talde politikoaren konpromisoaren edo udal estrategiaren guztiz aurka doazenak kanporatzea) </a:t>
            </a:r>
          </a:p>
        </p:txBody>
      </p:sp>
      <p:sp>
        <p:nvSpPr>
          <p:cNvPr id="11" name="Forma libre: forma 10">
            <a:extLst>
              <a:ext uri="{FF2B5EF4-FFF2-40B4-BE49-F238E27FC236}">
                <a16:creationId xmlns:a16="http://schemas.microsoft.com/office/drawing/2014/main" id="{95FDE0AF-A670-43C5-A193-AA71253D49BB}"/>
              </a:ext>
            </a:extLst>
          </p:cNvPr>
          <p:cNvSpPr/>
          <p:nvPr/>
        </p:nvSpPr>
        <p:spPr>
          <a:xfrm>
            <a:off x="776536" y="4830668"/>
            <a:ext cx="1239397" cy="721601"/>
          </a:xfrm>
          <a:custGeom>
            <a:avLst/>
            <a:gdLst>
              <a:gd name="connsiteX0" fmla="*/ 0 w 1239397"/>
              <a:gd name="connsiteY0" fmla="*/ 123940 h 2777398"/>
              <a:gd name="connsiteX1" fmla="*/ 123940 w 1239397"/>
              <a:gd name="connsiteY1" fmla="*/ 0 h 2777398"/>
              <a:gd name="connsiteX2" fmla="*/ 1115457 w 1239397"/>
              <a:gd name="connsiteY2" fmla="*/ 0 h 2777398"/>
              <a:gd name="connsiteX3" fmla="*/ 1239397 w 1239397"/>
              <a:gd name="connsiteY3" fmla="*/ 123940 h 2777398"/>
              <a:gd name="connsiteX4" fmla="*/ 1239397 w 1239397"/>
              <a:gd name="connsiteY4" fmla="*/ 2653458 h 2777398"/>
              <a:gd name="connsiteX5" fmla="*/ 1115457 w 1239397"/>
              <a:gd name="connsiteY5" fmla="*/ 2777398 h 2777398"/>
              <a:gd name="connsiteX6" fmla="*/ 123940 w 1239397"/>
              <a:gd name="connsiteY6" fmla="*/ 2777398 h 2777398"/>
              <a:gd name="connsiteX7" fmla="*/ 0 w 1239397"/>
              <a:gd name="connsiteY7" fmla="*/ 2653458 h 2777398"/>
              <a:gd name="connsiteX8" fmla="*/ 0 w 1239397"/>
              <a:gd name="connsiteY8" fmla="*/ 123940 h 277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9397" h="2777398">
                <a:moveTo>
                  <a:pt x="0" y="123940"/>
                </a:moveTo>
                <a:cubicBezTo>
                  <a:pt x="0" y="55490"/>
                  <a:pt x="55490" y="0"/>
                  <a:pt x="123940" y="0"/>
                </a:cubicBezTo>
                <a:lnTo>
                  <a:pt x="1115457" y="0"/>
                </a:lnTo>
                <a:cubicBezTo>
                  <a:pt x="1183907" y="0"/>
                  <a:pt x="1239397" y="55490"/>
                  <a:pt x="1239397" y="123940"/>
                </a:cubicBezTo>
                <a:lnTo>
                  <a:pt x="1239397" y="2653458"/>
                </a:lnTo>
                <a:cubicBezTo>
                  <a:pt x="1239397" y="2721908"/>
                  <a:pt x="1183907" y="2777398"/>
                  <a:pt x="1115457" y="2777398"/>
                </a:cubicBezTo>
                <a:lnTo>
                  <a:pt x="123940" y="2777398"/>
                </a:lnTo>
                <a:cubicBezTo>
                  <a:pt x="55490" y="2777398"/>
                  <a:pt x="0" y="2721908"/>
                  <a:pt x="0" y="2653458"/>
                </a:cubicBezTo>
                <a:lnTo>
                  <a:pt x="0" y="123940"/>
                </a:lnTo>
                <a:close/>
              </a:path>
            </a:pathLst>
          </a:custGeom>
          <a:ln w="12700">
            <a:solidFill>
              <a:schemeClr val="tx2"/>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8000" tIns="108000" rIns="108000" bIns="108000" numCol="1" spcCol="1270" anchor="t" anchorCtr="0">
            <a:noAutofit/>
          </a:bodyPr>
          <a:lstStyle/>
          <a:p>
            <a:pPr lvl="0" algn="ctr" defTabSz="444500">
              <a:spcBef>
                <a:spcPct val="0"/>
              </a:spcBef>
            </a:pPr>
            <a:r>
              <a:rPr lang="eu-ES" sz="1000" b="1" dirty="0"/>
              <a:t>Bideragarritasun irizpideak</a:t>
            </a:r>
          </a:p>
        </p:txBody>
      </p:sp>
      <p:sp>
        <p:nvSpPr>
          <p:cNvPr id="12" name="Forma libre: forma 11">
            <a:extLst>
              <a:ext uri="{FF2B5EF4-FFF2-40B4-BE49-F238E27FC236}">
                <a16:creationId xmlns:a16="http://schemas.microsoft.com/office/drawing/2014/main" id="{248E8762-595A-4DF0-AC40-76C2B36FA247}"/>
              </a:ext>
            </a:extLst>
          </p:cNvPr>
          <p:cNvSpPr/>
          <p:nvPr/>
        </p:nvSpPr>
        <p:spPr>
          <a:xfrm>
            <a:off x="776536" y="649975"/>
            <a:ext cx="1239397" cy="645100"/>
          </a:xfrm>
          <a:custGeom>
            <a:avLst/>
            <a:gdLst>
              <a:gd name="connsiteX0" fmla="*/ 0 w 1239397"/>
              <a:gd name="connsiteY0" fmla="*/ 123940 h 2777398"/>
              <a:gd name="connsiteX1" fmla="*/ 123940 w 1239397"/>
              <a:gd name="connsiteY1" fmla="*/ 0 h 2777398"/>
              <a:gd name="connsiteX2" fmla="*/ 1115457 w 1239397"/>
              <a:gd name="connsiteY2" fmla="*/ 0 h 2777398"/>
              <a:gd name="connsiteX3" fmla="*/ 1239397 w 1239397"/>
              <a:gd name="connsiteY3" fmla="*/ 123940 h 2777398"/>
              <a:gd name="connsiteX4" fmla="*/ 1239397 w 1239397"/>
              <a:gd name="connsiteY4" fmla="*/ 2653458 h 2777398"/>
              <a:gd name="connsiteX5" fmla="*/ 1115457 w 1239397"/>
              <a:gd name="connsiteY5" fmla="*/ 2777398 h 2777398"/>
              <a:gd name="connsiteX6" fmla="*/ 123940 w 1239397"/>
              <a:gd name="connsiteY6" fmla="*/ 2777398 h 2777398"/>
              <a:gd name="connsiteX7" fmla="*/ 0 w 1239397"/>
              <a:gd name="connsiteY7" fmla="*/ 2653458 h 2777398"/>
              <a:gd name="connsiteX8" fmla="*/ 0 w 1239397"/>
              <a:gd name="connsiteY8" fmla="*/ 123940 h 277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9397" h="2777398">
                <a:moveTo>
                  <a:pt x="0" y="123940"/>
                </a:moveTo>
                <a:cubicBezTo>
                  <a:pt x="0" y="55490"/>
                  <a:pt x="55490" y="0"/>
                  <a:pt x="123940" y="0"/>
                </a:cubicBezTo>
                <a:lnTo>
                  <a:pt x="1115457" y="0"/>
                </a:lnTo>
                <a:cubicBezTo>
                  <a:pt x="1183907" y="0"/>
                  <a:pt x="1239397" y="55490"/>
                  <a:pt x="1239397" y="123940"/>
                </a:cubicBezTo>
                <a:lnTo>
                  <a:pt x="1239397" y="2653458"/>
                </a:lnTo>
                <a:cubicBezTo>
                  <a:pt x="1239397" y="2721908"/>
                  <a:pt x="1183907" y="2777398"/>
                  <a:pt x="1115457" y="2777398"/>
                </a:cubicBezTo>
                <a:lnTo>
                  <a:pt x="123940" y="2777398"/>
                </a:lnTo>
                <a:cubicBezTo>
                  <a:pt x="55490" y="2777398"/>
                  <a:pt x="0" y="2721908"/>
                  <a:pt x="0" y="2653458"/>
                </a:cubicBezTo>
                <a:lnTo>
                  <a:pt x="0" y="123940"/>
                </a:lnTo>
                <a:close/>
              </a:path>
            </a:pathLst>
          </a:custGeom>
          <a:ln w="12700">
            <a:solidFill>
              <a:schemeClr val="tx2"/>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8000" tIns="108000" rIns="108000" bIns="108000" numCol="1" spcCol="1270" anchor="t" anchorCtr="0">
            <a:noAutofit/>
          </a:bodyPr>
          <a:lstStyle/>
          <a:p>
            <a:pPr lvl="0" algn="ctr" defTabSz="444500">
              <a:spcBef>
                <a:spcPct val="0"/>
              </a:spcBef>
            </a:pPr>
            <a:r>
              <a:rPr lang="eu-ES" sz="1000" b="1" dirty="0"/>
              <a:t> Bozkatuko diren </a:t>
            </a:r>
          </a:p>
          <a:p>
            <a:pPr lvl="0" algn="ctr" defTabSz="444500">
              <a:spcBef>
                <a:spcPct val="0"/>
              </a:spcBef>
            </a:pPr>
            <a:r>
              <a:rPr lang="eu-ES" sz="1000" b="1" dirty="0"/>
              <a:t>proiektuen kopurua</a:t>
            </a:r>
          </a:p>
        </p:txBody>
      </p:sp>
      <p:grpSp>
        <p:nvGrpSpPr>
          <p:cNvPr id="17" name="Grupo 16">
            <a:extLst>
              <a:ext uri="{FF2B5EF4-FFF2-40B4-BE49-F238E27FC236}">
                <a16:creationId xmlns:a16="http://schemas.microsoft.com/office/drawing/2014/main" id="{0501555B-0B02-4A5E-B6FF-C0035245AE59}"/>
              </a:ext>
            </a:extLst>
          </p:cNvPr>
          <p:cNvGrpSpPr/>
          <p:nvPr/>
        </p:nvGrpSpPr>
        <p:grpSpPr>
          <a:xfrm>
            <a:off x="344488" y="537519"/>
            <a:ext cx="522067" cy="522067"/>
            <a:chOff x="4351145" y="1291387"/>
            <a:chExt cx="924873" cy="924873"/>
          </a:xfrm>
        </p:grpSpPr>
        <p:sp>
          <p:nvSpPr>
            <p:cNvPr id="18" name="Elipse 17">
              <a:extLst>
                <a:ext uri="{FF2B5EF4-FFF2-40B4-BE49-F238E27FC236}">
                  <a16:creationId xmlns:a16="http://schemas.microsoft.com/office/drawing/2014/main" id="{F1DDDE30-96AE-4D50-A117-73B655EDE53C}"/>
                </a:ext>
              </a:extLst>
            </p:cNvPr>
            <p:cNvSpPr/>
            <p:nvPr/>
          </p:nvSpPr>
          <p:spPr>
            <a:xfrm>
              <a:off x="4351145" y="1291387"/>
              <a:ext cx="924873" cy="924873"/>
            </a:xfrm>
            <a:prstGeom prst="ellipse">
              <a:avLst/>
            </a:prstGeom>
            <a:ln>
              <a:noFill/>
            </a:ln>
          </p:spPr>
          <p:style>
            <a:lnRef idx="2">
              <a:schemeClr val="accent1">
                <a:shade val="80000"/>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lt1">
                <a:hueOff val="0"/>
                <a:satOff val="0"/>
                <a:lumOff val="0"/>
                <a:alphaOff val="0"/>
              </a:schemeClr>
            </a:fontRef>
          </p:style>
        </p:sp>
        <p:pic>
          <p:nvPicPr>
            <p:cNvPr id="19" name="Picture 18">
              <a:extLst>
                <a:ext uri="{FF2B5EF4-FFF2-40B4-BE49-F238E27FC236}">
                  <a16:creationId xmlns:a16="http://schemas.microsoft.com/office/drawing/2014/main" id="{CD675F57-34DE-46FE-A02E-72A71DCD5452}"/>
                </a:ext>
              </a:extLst>
            </p:cNvPr>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63181" y="1479763"/>
              <a:ext cx="592460" cy="592460"/>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20" name="Grupo 19">
            <a:extLst>
              <a:ext uri="{FF2B5EF4-FFF2-40B4-BE49-F238E27FC236}">
                <a16:creationId xmlns:a16="http://schemas.microsoft.com/office/drawing/2014/main" id="{E74BFBC3-EB08-4AF5-9BFB-EFD6DA1F4D7B}"/>
              </a:ext>
            </a:extLst>
          </p:cNvPr>
          <p:cNvGrpSpPr/>
          <p:nvPr/>
        </p:nvGrpSpPr>
        <p:grpSpPr>
          <a:xfrm>
            <a:off x="344488" y="4653944"/>
            <a:ext cx="522067" cy="522067"/>
            <a:chOff x="5627724" y="1291387"/>
            <a:chExt cx="924873" cy="924873"/>
          </a:xfrm>
        </p:grpSpPr>
        <p:sp>
          <p:nvSpPr>
            <p:cNvPr id="21" name="Elipse 20">
              <a:extLst>
                <a:ext uri="{FF2B5EF4-FFF2-40B4-BE49-F238E27FC236}">
                  <a16:creationId xmlns:a16="http://schemas.microsoft.com/office/drawing/2014/main" id="{7ADECE7D-8AB7-4DC8-88B2-372CBA96F8A8}"/>
                </a:ext>
              </a:extLst>
            </p:cNvPr>
            <p:cNvSpPr/>
            <p:nvPr/>
          </p:nvSpPr>
          <p:spPr>
            <a:xfrm>
              <a:off x="5627724" y="1291387"/>
              <a:ext cx="924873" cy="924873"/>
            </a:xfrm>
            <a:prstGeom prst="ellipse">
              <a:avLst/>
            </a:prstGeom>
            <a:ln>
              <a:noFill/>
            </a:ln>
          </p:spPr>
          <p:style>
            <a:lnRef idx="2">
              <a:schemeClr val="accent1">
                <a:shade val="80000"/>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lt1">
                <a:hueOff val="0"/>
                <a:satOff val="0"/>
                <a:lumOff val="0"/>
                <a:alphaOff val="0"/>
              </a:schemeClr>
            </a:fontRef>
          </p:style>
        </p:sp>
        <p:pic>
          <p:nvPicPr>
            <p:cNvPr id="22" name="Picture 20">
              <a:extLst>
                <a:ext uri="{FF2B5EF4-FFF2-40B4-BE49-F238E27FC236}">
                  <a16:creationId xmlns:a16="http://schemas.microsoft.com/office/drawing/2014/main" id="{A453D8D2-AD86-49A6-A988-01CA0FDF8A1B}"/>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74211" y="1430228"/>
              <a:ext cx="618949" cy="618949"/>
            </a:xfrm>
            <a:prstGeom prst="rect">
              <a:avLst/>
            </a:prstGeom>
            <a:noFill/>
            <a:ln>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431061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lecha: pentágono 52">
            <a:extLst>
              <a:ext uri="{FF2B5EF4-FFF2-40B4-BE49-F238E27FC236}">
                <a16:creationId xmlns:a16="http://schemas.microsoft.com/office/drawing/2014/main" id="{A9443138-52BF-4D86-A1B8-BA7670FE72CC}"/>
              </a:ext>
            </a:extLst>
          </p:cNvPr>
          <p:cNvSpPr/>
          <p:nvPr/>
        </p:nvSpPr>
        <p:spPr>
          <a:xfrm>
            <a:off x="2504728" y="840910"/>
            <a:ext cx="288032" cy="1959898"/>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4" name="Rectángulo 53">
            <a:extLst>
              <a:ext uri="{FF2B5EF4-FFF2-40B4-BE49-F238E27FC236}">
                <a16:creationId xmlns:a16="http://schemas.microsoft.com/office/drawing/2014/main" id="{2263500A-C4FE-440B-942B-AE03A7A257B6}"/>
              </a:ext>
            </a:extLst>
          </p:cNvPr>
          <p:cNvSpPr/>
          <p:nvPr/>
        </p:nvSpPr>
        <p:spPr>
          <a:xfrm>
            <a:off x="2891363" y="1117917"/>
            <a:ext cx="6483041" cy="170816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gn="just">
              <a:spcAft>
                <a:spcPts val="600"/>
              </a:spcAft>
              <a:buFont typeface="Wingdings" panose="05000000000000000000" pitchFamily="2" charset="2"/>
              <a:buChar char="q"/>
            </a:pPr>
            <a:r>
              <a:rPr lang="eu-ES" sz="1000" dirty="0">
                <a:solidFill>
                  <a:schemeClr val="tx1"/>
                </a:solidFill>
              </a:rPr>
              <a:t>“Ordenatzeko edo lehentasuna emateko” metodologia nahiko zaila izan daiteke “hautatzeko” metodologiaren aldean, eta akatsak ekar ditzake, are gehiago 8-10 proposamenetik gora daudenean ordenatzeko. Halere, herritarrek emandako lehentasun-ordena ezagutzeko baliagarria da. Proiektu honen esparruan egindako kontrastean parte hartu duten herritarrek, batez ere, adierazi dute alderdi honetan sinpletasuna eta praktikotasuna baloratuko lituzketela.</a:t>
            </a:r>
          </a:p>
          <a:p>
            <a:pPr marL="171450" indent="-171450" algn="just">
              <a:spcAft>
                <a:spcPts val="600"/>
              </a:spcAft>
              <a:buFont typeface="Wingdings" panose="05000000000000000000" pitchFamily="2" charset="2"/>
              <a:buChar char="q"/>
            </a:pPr>
            <a:r>
              <a:rPr lang="eu-ES" sz="1000" dirty="0">
                <a:solidFill>
                  <a:schemeClr val="tx1"/>
                </a:solidFill>
              </a:rPr>
              <a:t>Hautatzeko metodologiak, aldiz, “pisu bera” ematen die aukeratutako proposamen guztiei, eta ezin dira bereizi “lehenago zer egitea nahiko luketen, horretarako aurrekontua izango ez balitz”. Horrez gain, nahitaez proposamen kopuru zehatz bat hautatu beharrak herritarrei euren interes partikularrez haratago hausnartzea eragiten die; “proposamen onuragarriena edo pertsonalki interesatzen zaionaz” gain udalerrirako onuragarriak izan daitezkeen beste proposamenen inguruan irakurtzea eta hausnartzea ahalbidetzen du. </a:t>
            </a:r>
          </a:p>
        </p:txBody>
      </p:sp>
      <p:sp>
        <p:nvSpPr>
          <p:cNvPr id="57" name="Flecha: pentágono 56">
            <a:extLst>
              <a:ext uri="{FF2B5EF4-FFF2-40B4-BE49-F238E27FC236}">
                <a16:creationId xmlns:a16="http://schemas.microsoft.com/office/drawing/2014/main" id="{D7876EA8-58E1-4AD1-BAA3-C9246FC32866}"/>
              </a:ext>
            </a:extLst>
          </p:cNvPr>
          <p:cNvSpPr/>
          <p:nvPr/>
        </p:nvSpPr>
        <p:spPr>
          <a:xfrm>
            <a:off x="2504728" y="3232854"/>
            <a:ext cx="288032" cy="1852329"/>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8" name="Rectángulo 57">
            <a:extLst>
              <a:ext uri="{FF2B5EF4-FFF2-40B4-BE49-F238E27FC236}">
                <a16:creationId xmlns:a16="http://schemas.microsoft.com/office/drawing/2014/main" id="{5A26A84A-0F2E-407E-B947-DF7D195A18F1}"/>
              </a:ext>
            </a:extLst>
          </p:cNvPr>
          <p:cNvSpPr/>
          <p:nvPr/>
        </p:nvSpPr>
        <p:spPr>
          <a:xfrm>
            <a:off x="2891363" y="3687559"/>
            <a:ext cx="6483041" cy="93871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gn="just">
              <a:spcAft>
                <a:spcPts val="600"/>
              </a:spcAft>
              <a:buFont typeface="Wingdings" panose="05000000000000000000" pitchFamily="2" charset="2"/>
              <a:buChar char="q"/>
            </a:pPr>
            <a:r>
              <a:rPr lang="eu-ES" sz="1000" dirty="0">
                <a:solidFill>
                  <a:schemeClr val="tx1"/>
                </a:solidFill>
              </a:rPr>
              <a:t>Aurretik zehaztutako eta mugatutako aurrekontuak komunikazio errazagoa egitean ahalbidetzen du, “zenbateko aurrekontua zegoen” eta “azkenean zenbat eta zertarako erabiliko den” galderari erantzunez. Honako hau argi eta garbi ezagutzea asko baloratzen dute herritarrek, egindako kontrastearen arabera. </a:t>
            </a:r>
          </a:p>
          <a:p>
            <a:pPr marL="171450" indent="-171450" algn="just">
              <a:spcAft>
                <a:spcPts val="600"/>
              </a:spcAft>
              <a:buFont typeface="Wingdings" panose="05000000000000000000" pitchFamily="2" charset="2"/>
              <a:buChar char="q"/>
            </a:pPr>
            <a:r>
              <a:rPr lang="eu-ES" sz="1000" dirty="0">
                <a:solidFill>
                  <a:schemeClr val="tx1"/>
                </a:solidFill>
              </a:rPr>
              <a:t>Proiektuari esleitutako aurrekontuaren atala proposamenak jaso ondoren zehazten bada, hura, ahal den neurrian, bozketa fasera eraman daitezkeen proiektuei egokitu dakieke/proiektuetara egokitu daiteke.</a:t>
            </a:r>
          </a:p>
        </p:txBody>
      </p:sp>
      <p:sp>
        <p:nvSpPr>
          <p:cNvPr id="14" name="Rectángulo 13">
            <a:extLst>
              <a:ext uri="{FF2B5EF4-FFF2-40B4-BE49-F238E27FC236}">
                <a16:creationId xmlns:a16="http://schemas.microsoft.com/office/drawing/2014/main" id="{97FB69E5-946F-461B-ACBF-05AAD35820F9}"/>
              </a:ext>
            </a:extLst>
          </p:cNvPr>
          <p:cNvSpPr/>
          <p:nvPr/>
        </p:nvSpPr>
        <p:spPr>
          <a:xfrm>
            <a:off x="698887" y="1413550"/>
            <a:ext cx="1589817" cy="131574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44000" indent="-144000">
              <a:spcAft>
                <a:spcPts val="300"/>
              </a:spcAft>
              <a:buFont typeface="Wingdings" panose="05000000000000000000" pitchFamily="2" charset="2"/>
              <a:buChar char="q"/>
            </a:pPr>
            <a:r>
              <a:rPr lang="eu-ES" sz="900" dirty="0">
                <a:solidFill>
                  <a:schemeClr val="tx1"/>
                </a:solidFill>
              </a:rPr>
              <a:t>Proposamenak ordenatu</a:t>
            </a:r>
          </a:p>
          <a:p>
            <a:pPr marL="144000" indent="-144000">
              <a:spcAft>
                <a:spcPts val="300"/>
              </a:spcAft>
              <a:buFont typeface="Wingdings" panose="05000000000000000000" pitchFamily="2" charset="2"/>
              <a:buChar char="q"/>
            </a:pPr>
            <a:r>
              <a:rPr lang="eu-ES" sz="900" dirty="0">
                <a:solidFill>
                  <a:schemeClr val="tx1"/>
                </a:solidFill>
              </a:rPr>
              <a:t>Proposamenen kopuru zehatz bat hautatu</a:t>
            </a:r>
          </a:p>
          <a:p>
            <a:pPr marL="144000" indent="-144000">
              <a:spcAft>
                <a:spcPts val="300"/>
              </a:spcAft>
              <a:buFont typeface="Wingdings" panose="05000000000000000000" pitchFamily="2" charset="2"/>
              <a:buChar char="q"/>
            </a:pPr>
            <a:r>
              <a:rPr lang="eu-ES" sz="900" dirty="0">
                <a:solidFill>
                  <a:schemeClr val="tx1"/>
                </a:solidFill>
              </a:rPr>
              <a:t>Proposamenen kopuru zehatz batera arte hautatu</a:t>
            </a:r>
          </a:p>
          <a:p>
            <a:pPr marL="144000" indent="-144000">
              <a:spcAft>
                <a:spcPts val="300"/>
              </a:spcAft>
              <a:buFont typeface="Wingdings" panose="05000000000000000000" pitchFamily="2" charset="2"/>
              <a:buChar char="q"/>
            </a:pPr>
            <a:r>
              <a:rPr lang="eu-ES" sz="900" dirty="0">
                <a:solidFill>
                  <a:schemeClr val="tx1"/>
                </a:solidFill>
              </a:rPr>
              <a:t>Heina aukeratzea</a:t>
            </a:r>
          </a:p>
        </p:txBody>
      </p:sp>
      <p:sp>
        <p:nvSpPr>
          <p:cNvPr id="16" name="Rectángulo 15">
            <a:extLst>
              <a:ext uri="{FF2B5EF4-FFF2-40B4-BE49-F238E27FC236}">
                <a16:creationId xmlns:a16="http://schemas.microsoft.com/office/drawing/2014/main" id="{DBD4F5FF-B4B2-4486-A846-1C41DEF4ECA3}"/>
              </a:ext>
            </a:extLst>
          </p:cNvPr>
          <p:cNvSpPr/>
          <p:nvPr/>
        </p:nvSpPr>
        <p:spPr>
          <a:xfrm>
            <a:off x="704528" y="4400381"/>
            <a:ext cx="1550477" cy="68480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44000" indent="-144000">
              <a:spcAft>
                <a:spcPts val="300"/>
              </a:spcAft>
              <a:buFont typeface="Wingdings" panose="05000000000000000000" pitchFamily="2" charset="2"/>
              <a:buChar char="q"/>
            </a:pPr>
            <a:r>
              <a:rPr lang="eu-ES" sz="900" dirty="0">
                <a:solidFill>
                  <a:schemeClr val="tx1"/>
                </a:solidFill>
              </a:rPr>
              <a:t>Aurretik zehaztua</a:t>
            </a:r>
          </a:p>
          <a:p>
            <a:pPr marL="144000" indent="-144000">
              <a:spcAft>
                <a:spcPts val="300"/>
              </a:spcAft>
              <a:buFont typeface="Wingdings" panose="05000000000000000000" pitchFamily="2" charset="2"/>
              <a:buChar char="q"/>
            </a:pPr>
            <a:r>
              <a:rPr lang="eu-ES" sz="900" dirty="0">
                <a:solidFill>
                  <a:schemeClr val="tx1"/>
                </a:solidFill>
              </a:rPr>
              <a:t>Proposamenen arabera zehaztua eta ondoren doitua</a:t>
            </a:r>
          </a:p>
        </p:txBody>
      </p:sp>
      <p:sp>
        <p:nvSpPr>
          <p:cNvPr id="27" name="Forma libre: forma 26">
            <a:extLst>
              <a:ext uri="{FF2B5EF4-FFF2-40B4-BE49-F238E27FC236}">
                <a16:creationId xmlns:a16="http://schemas.microsoft.com/office/drawing/2014/main" id="{852C4092-86EE-460D-9D5A-42813CD6F93E}"/>
              </a:ext>
            </a:extLst>
          </p:cNvPr>
          <p:cNvSpPr/>
          <p:nvPr/>
        </p:nvSpPr>
        <p:spPr>
          <a:xfrm>
            <a:off x="776532" y="3309129"/>
            <a:ext cx="1239397" cy="987790"/>
          </a:xfrm>
          <a:custGeom>
            <a:avLst/>
            <a:gdLst>
              <a:gd name="connsiteX0" fmla="*/ 0 w 1239397"/>
              <a:gd name="connsiteY0" fmla="*/ 123940 h 2777398"/>
              <a:gd name="connsiteX1" fmla="*/ 123940 w 1239397"/>
              <a:gd name="connsiteY1" fmla="*/ 0 h 2777398"/>
              <a:gd name="connsiteX2" fmla="*/ 1115457 w 1239397"/>
              <a:gd name="connsiteY2" fmla="*/ 0 h 2777398"/>
              <a:gd name="connsiteX3" fmla="*/ 1239397 w 1239397"/>
              <a:gd name="connsiteY3" fmla="*/ 123940 h 2777398"/>
              <a:gd name="connsiteX4" fmla="*/ 1239397 w 1239397"/>
              <a:gd name="connsiteY4" fmla="*/ 2653458 h 2777398"/>
              <a:gd name="connsiteX5" fmla="*/ 1115457 w 1239397"/>
              <a:gd name="connsiteY5" fmla="*/ 2777398 h 2777398"/>
              <a:gd name="connsiteX6" fmla="*/ 123940 w 1239397"/>
              <a:gd name="connsiteY6" fmla="*/ 2777398 h 2777398"/>
              <a:gd name="connsiteX7" fmla="*/ 0 w 1239397"/>
              <a:gd name="connsiteY7" fmla="*/ 2653458 h 2777398"/>
              <a:gd name="connsiteX8" fmla="*/ 0 w 1239397"/>
              <a:gd name="connsiteY8" fmla="*/ 123940 h 277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9397" h="2777398">
                <a:moveTo>
                  <a:pt x="0" y="123940"/>
                </a:moveTo>
                <a:cubicBezTo>
                  <a:pt x="0" y="55490"/>
                  <a:pt x="55490" y="0"/>
                  <a:pt x="123940" y="0"/>
                </a:cubicBezTo>
                <a:lnTo>
                  <a:pt x="1115457" y="0"/>
                </a:lnTo>
                <a:cubicBezTo>
                  <a:pt x="1183907" y="0"/>
                  <a:pt x="1239397" y="55490"/>
                  <a:pt x="1239397" y="123940"/>
                </a:cubicBezTo>
                <a:lnTo>
                  <a:pt x="1239397" y="2653458"/>
                </a:lnTo>
                <a:cubicBezTo>
                  <a:pt x="1239397" y="2721908"/>
                  <a:pt x="1183907" y="2777398"/>
                  <a:pt x="1115457" y="2777398"/>
                </a:cubicBezTo>
                <a:lnTo>
                  <a:pt x="123940" y="2777398"/>
                </a:lnTo>
                <a:cubicBezTo>
                  <a:pt x="55490" y="2777398"/>
                  <a:pt x="0" y="2721908"/>
                  <a:pt x="0" y="2653458"/>
                </a:cubicBezTo>
                <a:lnTo>
                  <a:pt x="0" y="123940"/>
                </a:lnTo>
                <a:close/>
              </a:path>
            </a:pathLst>
          </a:custGeom>
          <a:ln w="12700">
            <a:solidFill>
              <a:schemeClr val="tx2"/>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8000" tIns="108000" rIns="108000" bIns="108000" numCol="1" spcCol="1270" anchor="t" anchorCtr="0">
            <a:noAutofit/>
          </a:bodyPr>
          <a:lstStyle/>
          <a:p>
            <a:pPr lvl="0" algn="ctr" defTabSz="444500">
              <a:spcBef>
                <a:spcPct val="0"/>
              </a:spcBef>
            </a:pPr>
            <a:r>
              <a:rPr lang="eu-ES" sz="1000" b="1" dirty="0"/>
              <a:t>Esleitutako berariazko </a:t>
            </a:r>
          </a:p>
          <a:p>
            <a:pPr lvl="0" algn="ctr" defTabSz="444500">
              <a:spcBef>
                <a:spcPct val="0"/>
              </a:spcBef>
            </a:pPr>
            <a:r>
              <a:rPr lang="eu-ES" sz="1000" b="1" dirty="0"/>
              <a:t>aurrekontua dagoen ala ez</a:t>
            </a:r>
          </a:p>
        </p:txBody>
      </p:sp>
      <p:sp>
        <p:nvSpPr>
          <p:cNvPr id="28" name="Forma libre: forma 27">
            <a:extLst>
              <a:ext uri="{FF2B5EF4-FFF2-40B4-BE49-F238E27FC236}">
                <a16:creationId xmlns:a16="http://schemas.microsoft.com/office/drawing/2014/main" id="{DA1CCCC2-D7E6-4120-8481-BEC6C6D98FB2}"/>
              </a:ext>
            </a:extLst>
          </p:cNvPr>
          <p:cNvSpPr/>
          <p:nvPr/>
        </p:nvSpPr>
        <p:spPr>
          <a:xfrm>
            <a:off x="776532" y="790351"/>
            <a:ext cx="1239397" cy="520052"/>
          </a:xfrm>
          <a:custGeom>
            <a:avLst/>
            <a:gdLst>
              <a:gd name="connsiteX0" fmla="*/ 0 w 1239397"/>
              <a:gd name="connsiteY0" fmla="*/ 123940 h 2777398"/>
              <a:gd name="connsiteX1" fmla="*/ 123940 w 1239397"/>
              <a:gd name="connsiteY1" fmla="*/ 0 h 2777398"/>
              <a:gd name="connsiteX2" fmla="*/ 1115457 w 1239397"/>
              <a:gd name="connsiteY2" fmla="*/ 0 h 2777398"/>
              <a:gd name="connsiteX3" fmla="*/ 1239397 w 1239397"/>
              <a:gd name="connsiteY3" fmla="*/ 123940 h 2777398"/>
              <a:gd name="connsiteX4" fmla="*/ 1239397 w 1239397"/>
              <a:gd name="connsiteY4" fmla="*/ 2653458 h 2777398"/>
              <a:gd name="connsiteX5" fmla="*/ 1115457 w 1239397"/>
              <a:gd name="connsiteY5" fmla="*/ 2777398 h 2777398"/>
              <a:gd name="connsiteX6" fmla="*/ 123940 w 1239397"/>
              <a:gd name="connsiteY6" fmla="*/ 2777398 h 2777398"/>
              <a:gd name="connsiteX7" fmla="*/ 0 w 1239397"/>
              <a:gd name="connsiteY7" fmla="*/ 2653458 h 2777398"/>
              <a:gd name="connsiteX8" fmla="*/ 0 w 1239397"/>
              <a:gd name="connsiteY8" fmla="*/ 123940 h 277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9397" h="2777398">
                <a:moveTo>
                  <a:pt x="0" y="123940"/>
                </a:moveTo>
                <a:cubicBezTo>
                  <a:pt x="0" y="55490"/>
                  <a:pt x="55490" y="0"/>
                  <a:pt x="123940" y="0"/>
                </a:cubicBezTo>
                <a:lnTo>
                  <a:pt x="1115457" y="0"/>
                </a:lnTo>
                <a:cubicBezTo>
                  <a:pt x="1183907" y="0"/>
                  <a:pt x="1239397" y="55490"/>
                  <a:pt x="1239397" y="123940"/>
                </a:cubicBezTo>
                <a:lnTo>
                  <a:pt x="1239397" y="2653458"/>
                </a:lnTo>
                <a:cubicBezTo>
                  <a:pt x="1239397" y="2721908"/>
                  <a:pt x="1183907" y="2777398"/>
                  <a:pt x="1115457" y="2777398"/>
                </a:cubicBezTo>
                <a:lnTo>
                  <a:pt x="123940" y="2777398"/>
                </a:lnTo>
                <a:cubicBezTo>
                  <a:pt x="55490" y="2777398"/>
                  <a:pt x="0" y="2721908"/>
                  <a:pt x="0" y="2653458"/>
                </a:cubicBezTo>
                <a:lnTo>
                  <a:pt x="0" y="123940"/>
                </a:lnTo>
                <a:close/>
              </a:path>
            </a:pathLst>
          </a:custGeom>
          <a:ln w="12700">
            <a:solidFill>
              <a:schemeClr val="tx2"/>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8000" tIns="108000" rIns="108000" bIns="108000" numCol="1" spcCol="1270" anchor="t" anchorCtr="0">
            <a:noAutofit/>
          </a:bodyPr>
          <a:lstStyle/>
          <a:p>
            <a:pPr lvl="0" algn="ctr" defTabSz="444500">
              <a:spcBef>
                <a:spcPct val="0"/>
              </a:spcBef>
            </a:pPr>
            <a:r>
              <a:rPr lang="eu-ES" sz="1000" b="1" dirty="0"/>
              <a:t>Botoa emateko </a:t>
            </a:r>
          </a:p>
          <a:p>
            <a:pPr lvl="0" algn="ctr" defTabSz="444500">
              <a:spcBef>
                <a:spcPct val="0"/>
              </a:spcBef>
            </a:pPr>
            <a:r>
              <a:rPr lang="eu-ES" sz="1000" b="1" dirty="0"/>
              <a:t>metodologia</a:t>
            </a:r>
          </a:p>
        </p:txBody>
      </p:sp>
      <p:grpSp>
        <p:nvGrpSpPr>
          <p:cNvPr id="29" name="Grupo 28">
            <a:extLst>
              <a:ext uri="{FF2B5EF4-FFF2-40B4-BE49-F238E27FC236}">
                <a16:creationId xmlns:a16="http://schemas.microsoft.com/office/drawing/2014/main" id="{B4A5DBF1-DE13-4CFA-A963-87320078A3FD}"/>
              </a:ext>
            </a:extLst>
          </p:cNvPr>
          <p:cNvGrpSpPr/>
          <p:nvPr/>
        </p:nvGrpSpPr>
        <p:grpSpPr>
          <a:xfrm>
            <a:off x="425142" y="727973"/>
            <a:ext cx="522067" cy="522067"/>
            <a:chOff x="6904304" y="1291387"/>
            <a:chExt cx="924873" cy="924873"/>
          </a:xfrm>
        </p:grpSpPr>
        <p:sp>
          <p:nvSpPr>
            <p:cNvPr id="30" name="Elipse 29">
              <a:extLst>
                <a:ext uri="{FF2B5EF4-FFF2-40B4-BE49-F238E27FC236}">
                  <a16:creationId xmlns:a16="http://schemas.microsoft.com/office/drawing/2014/main" id="{02B6B7AD-9810-455E-86E1-9AAF0A3D69AB}"/>
                </a:ext>
              </a:extLst>
            </p:cNvPr>
            <p:cNvSpPr/>
            <p:nvPr/>
          </p:nvSpPr>
          <p:spPr>
            <a:xfrm>
              <a:off x="6904304" y="1291387"/>
              <a:ext cx="924873" cy="924873"/>
            </a:xfrm>
            <a:prstGeom prst="ellipse">
              <a:avLst/>
            </a:prstGeom>
            <a:ln>
              <a:noFill/>
            </a:ln>
          </p:spPr>
          <p:style>
            <a:lnRef idx="2">
              <a:schemeClr val="accent1">
                <a:shade val="80000"/>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lt1">
                <a:hueOff val="0"/>
                <a:satOff val="0"/>
                <a:lumOff val="0"/>
                <a:alphaOff val="0"/>
              </a:schemeClr>
            </a:fontRef>
          </p:style>
        </p:sp>
        <p:pic>
          <p:nvPicPr>
            <p:cNvPr id="31" name="Picture 12">
              <a:extLst>
                <a:ext uri="{FF2B5EF4-FFF2-40B4-BE49-F238E27FC236}">
                  <a16:creationId xmlns:a16="http://schemas.microsoft.com/office/drawing/2014/main" id="{244C77D5-CC25-4CBA-A4D0-CF435848C566}"/>
                </a:ext>
              </a:extLst>
            </p:cNvPr>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92894" y="1443473"/>
              <a:ext cx="592460" cy="592460"/>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32" name="Grupo 31">
            <a:extLst>
              <a:ext uri="{FF2B5EF4-FFF2-40B4-BE49-F238E27FC236}">
                <a16:creationId xmlns:a16="http://schemas.microsoft.com/office/drawing/2014/main" id="{86070496-B55B-46F0-9D96-5B4B9F6E6339}"/>
              </a:ext>
            </a:extLst>
          </p:cNvPr>
          <p:cNvGrpSpPr/>
          <p:nvPr/>
        </p:nvGrpSpPr>
        <p:grpSpPr>
          <a:xfrm>
            <a:off x="371305" y="3248766"/>
            <a:ext cx="522067" cy="522067"/>
            <a:chOff x="8180883" y="1291387"/>
            <a:chExt cx="924873" cy="924873"/>
          </a:xfrm>
        </p:grpSpPr>
        <p:sp>
          <p:nvSpPr>
            <p:cNvPr id="33" name="Elipse 32">
              <a:extLst>
                <a:ext uri="{FF2B5EF4-FFF2-40B4-BE49-F238E27FC236}">
                  <a16:creationId xmlns:a16="http://schemas.microsoft.com/office/drawing/2014/main" id="{F8FB423A-036A-4D3C-842E-3C79FE64D005}"/>
                </a:ext>
              </a:extLst>
            </p:cNvPr>
            <p:cNvSpPr/>
            <p:nvPr/>
          </p:nvSpPr>
          <p:spPr>
            <a:xfrm>
              <a:off x="8180883" y="1291387"/>
              <a:ext cx="924873" cy="924873"/>
            </a:xfrm>
            <a:prstGeom prst="ellipse">
              <a:avLst/>
            </a:prstGeom>
            <a:ln>
              <a:noFill/>
            </a:ln>
          </p:spPr>
          <p:style>
            <a:lnRef idx="2">
              <a:schemeClr val="accent1">
                <a:shade val="80000"/>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lt1">
                <a:hueOff val="0"/>
                <a:satOff val="0"/>
                <a:lumOff val="0"/>
                <a:alphaOff val="0"/>
              </a:schemeClr>
            </a:fontRef>
          </p:style>
        </p:sp>
        <p:pic>
          <p:nvPicPr>
            <p:cNvPr id="34" name="Picture 16">
              <a:extLst>
                <a:ext uri="{FF2B5EF4-FFF2-40B4-BE49-F238E27FC236}">
                  <a16:creationId xmlns:a16="http://schemas.microsoft.com/office/drawing/2014/main" id="{1D9AD4BB-D340-495F-BF89-DDDAB114A5E0}"/>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65275" y="1316119"/>
              <a:ext cx="784292" cy="784292"/>
            </a:xfrm>
            <a:prstGeom prst="rect">
              <a:avLst/>
            </a:prstGeom>
            <a:noFill/>
            <a:ln>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004713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B22F5BA-529D-417C-AD85-7E7B0AA87F3D}"/>
              </a:ext>
            </a:extLst>
          </p:cNvPr>
          <p:cNvSpPr/>
          <p:nvPr/>
        </p:nvSpPr>
        <p:spPr>
          <a:xfrm>
            <a:off x="0" y="0"/>
            <a:ext cx="365685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5600"/>
            <a:r>
              <a:rPr lang="eu-ES" sz="2800" dirty="0"/>
              <a:t>6. Aholkuak eta gomendioak</a:t>
            </a:r>
          </a:p>
        </p:txBody>
      </p:sp>
      <p:pic>
        <p:nvPicPr>
          <p:cNvPr id="29698" name="Picture 2">
            <a:extLst>
              <a:ext uri="{FF2B5EF4-FFF2-40B4-BE49-F238E27FC236}">
                <a16:creationId xmlns:a16="http://schemas.microsoft.com/office/drawing/2014/main" id="{DF6350E0-BA71-433F-BAEF-A6441B68ADEB}"/>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45288" y="4725144"/>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8674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ángulo 42">
            <a:extLst>
              <a:ext uri="{FF2B5EF4-FFF2-40B4-BE49-F238E27FC236}">
                <a16:creationId xmlns:a16="http://schemas.microsoft.com/office/drawing/2014/main" id="{C38C743E-668C-4C07-9DB4-FD123D3E9EF4}"/>
              </a:ext>
            </a:extLst>
          </p:cNvPr>
          <p:cNvSpPr/>
          <p:nvPr/>
        </p:nvSpPr>
        <p:spPr>
          <a:xfrm>
            <a:off x="560512" y="945296"/>
            <a:ext cx="8784975" cy="4862870"/>
          </a:xfrm>
          <a:prstGeom prst="rect">
            <a:avLst/>
          </a:prstGeom>
        </p:spPr>
        <p:txBody>
          <a:bodyPr wrap="square">
            <a:spAutoFit/>
          </a:bodyPr>
          <a:lstStyle/>
          <a:p>
            <a:pPr algn="just"/>
            <a:r>
              <a:rPr lang="eu-ES" sz="1000" dirty="0">
                <a:solidFill>
                  <a:schemeClr val="tx1"/>
                </a:solidFill>
              </a:rPr>
              <a:t>Aurreko atalean partaidetzazko aurrekontuen arlo bakoitzaren hainbat alderdi, abantaila eta desabantaila aipatzen baziren ere, jarraian, egindako analisian eta aholkularitza-taldearen esperientzian oinarritutako hainbat gomendio ematen ditugu:</a:t>
            </a:r>
          </a:p>
          <a:p>
            <a:pPr algn="just"/>
            <a:r>
              <a:rPr lang="eu-ES" sz="1000" b="1" dirty="0">
                <a:solidFill>
                  <a:schemeClr val="tx1"/>
                </a:solidFill>
              </a:rPr>
              <a:t> </a:t>
            </a:r>
          </a:p>
          <a:p>
            <a:pPr algn="just"/>
            <a:endParaRPr lang="es-ES" sz="1000" b="1" dirty="0">
              <a:solidFill>
                <a:schemeClr val="tx1"/>
              </a:solidFill>
            </a:endParaRPr>
          </a:p>
          <a:p>
            <a:pPr algn="just"/>
            <a:r>
              <a:rPr lang="eu-ES" sz="1000" b="1" dirty="0">
                <a:solidFill>
                  <a:schemeClr val="accent6">
                    <a:lumMod val="75000"/>
                  </a:schemeClr>
                </a:solidFill>
              </a:rPr>
              <a:t>ESKALATZE PROZESU BATETIK HASI, ELKARLANETIK DISEINATUA</a:t>
            </a:r>
          </a:p>
          <a:p>
            <a:pPr algn="just"/>
            <a:r>
              <a:rPr lang="eu-ES" sz="1000" b="1" dirty="0">
                <a:solidFill>
                  <a:schemeClr val="tx1"/>
                </a:solidFill>
              </a:rPr>
              <a:t> </a:t>
            </a:r>
          </a:p>
          <a:p>
            <a:pPr algn="just"/>
            <a:r>
              <a:rPr lang="eu-ES" sz="1000" dirty="0">
                <a:solidFill>
                  <a:schemeClr val="tx1"/>
                </a:solidFill>
              </a:rPr>
              <a:t>Udal aurrekontuen neurriko prozesu parte-hartzaileetatik abiatzen denean, errepikatzeko asmoarekin sortuak, </a:t>
            </a:r>
            <a:r>
              <a:rPr lang="eu-ES" sz="1000" b="1" dirty="0">
                <a:solidFill>
                  <a:schemeClr val="accent1">
                    <a:lumMod val="75000"/>
                  </a:schemeClr>
                </a:solidFill>
              </a:rPr>
              <a:t>prozesua inplementatzeko plana izatea komeni da</a:t>
            </a:r>
            <a:r>
              <a:rPr lang="eu-ES" sz="1000" dirty="0">
                <a:solidFill>
                  <a:schemeClr val="tx1"/>
                </a:solidFill>
              </a:rPr>
              <a:t>.</a:t>
            </a:r>
          </a:p>
          <a:p>
            <a:pPr algn="just"/>
            <a:endParaRPr lang="es-ES" sz="1000" dirty="0">
              <a:solidFill>
                <a:schemeClr val="tx1"/>
              </a:solidFill>
            </a:endParaRPr>
          </a:p>
          <a:p>
            <a:pPr algn="just"/>
            <a:r>
              <a:rPr lang="eu-ES" sz="1000" dirty="0">
                <a:solidFill>
                  <a:schemeClr val="tx1"/>
                </a:solidFill>
              </a:rPr>
              <a:t>Metodologia eta prozesu parte-hartzailearen irismena eskalatuta diseinatzea komeniko litzateke (“ibilbide-orri” gisa), hurrengo edizioetan. Horrela, parte-hartzea gero eta konplexuagoa izango litzateke edizio batetik hurrengora eta, aldi berean, auzokideek prozesuak ezagutzen joan ahala. </a:t>
            </a:r>
          </a:p>
          <a:p>
            <a:pPr algn="just"/>
            <a:r>
              <a:rPr lang="eu-ES" sz="1000" b="1" dirty="0">
                <a:solidFill>
                  <a:schemeClr val="accent1">
                    <a:lumMod val="75000"/>
                  </a:schemeClr>
                </a:solidFill>
              </a:rPr>
              <a:t>Diseinu hau udalerriko funtsezko eragileekin batera egitea komeni da, </a:t>
            </a:r>
            <a:r>
              <a:rPr lang="eu-ES" sz="1000" dirty="0">
                <a:solidFill>
                  <a:schemeClr val="tx1"/>
                </a:solidFill>
              </a:rPr>
              <a:t>abiaraztea </a:t>
            </a:r>
            <a:r>
              <a:rPr lang="eu-ES" sz="1000" dirty="0" err="1">
                <a:solidFill>
                  <a:schemeClr val="tx1"/>
                </a:solidFill>
              </a:rPr>
              <a:t>komeniko</a:t>
            </a:r>
            <a:r>
              <a:rPr lang="eu-ES" sz="1000" dirty="0">
                <a:solidFill>
                  <a:schemeClr val="tx1"/>
                </a:solidFill>
              </a:rPr>
              <a:t> litzatekeen erritmoen eta faseen hasieratik pertzepzioa izateko, bereziki eragile horiek hainbat fasetan sartzea aurreikusten denean.</a:t>
            </a:r>
          </a:p>
          <a:p>
            <a:pPr algn="just"/>
            <a:r>
              <a:rPr lang="eu-ES" sz="1000" dirty="0">
                <a:solidFill>
                  <a:schemeClr val="tx1"/>
                </a:solidFill>
              </a:rPr>
              <a:t/>
            </a:r>
            <a:br>
              <a:rPr lang="eu-ES" sz="1000" dirty="0">
                <a:solidFill>
                  <a:schemeClr val="tx1"/>
                </a:solidFill>
              </a:rPr>
            </a:br>
            <a:endParaRPr lang="eu-ES" sz="1000" dirty="0">
              <a:solidFill>
                <a:schemeClr val="tx1"/>
              </a:solidFill>
            </a:endParaRPr>
          </a:p>
          <a:p>
            <a:pPr algn="just"/>
            <a:r>
              <a:rPr lang="eu-ES" sz="1000" b="1" dirty="0">
                <a:solidFill>
                  <a:schemeClr val="accent6">
                    <a:lumMod val="75000"/>
                  </a:schemeClr>
                </a:solidFill>
              </a:rPr>
              <a:t>PARTE-HARTZEKO METODOLOGIA ERRAZAK EZARRI</a:t>
            </a:r>
          </a:p>
          <a:p>
            <a:pPr algn="just"/>
            <a:r>
              <a:rPr lang="eu-ES" sz="1000" b="1" dirty="0">
                <a:solidFill>
                  <a:schemeClr val="tx1"/>
                </a:solidFill>
              </a:rPr>
              <a:t> </a:t>
            </a:r>
          </a:p>
          <a:p>
            <a:pPr algn="just"/>
            <a:r>
              <a:rPr lang="eu-ES" sz="1000" dirty="0">
                <a:solidFill>
                  <a:schemeClr val="tx1"/>
                </a:solidFill>
              </a:rPr>
              <a:t>Aurrekontuen prozesu parte-hartzaile bat diseinatzeko orduan, kontuan izan behar dugu informazioak eta hartan parte hartzeko moduak parte-hartzera gonbidatutako pertsona guztientzat eskuragarri egon behar dutela, eta gainera, herritarrek ez dutela “ezer </a:t>
            </a:r>
            <a:r>
              <a:rPr lang="eu-ES" sz="1000" dirty="0" err="1">
                <a:solidFill>
                  <a:schemeClr val="tx1"/>
                </a:solidFill>
              </a:rPr>
              <a:t>konplikatuegirik</a:t>
            </a:r>
            <a:r>
              <a:rPr lang="eu-ES" sz="1000" dirty="0">
                <a:solidFill>
                  <a:schemeClr val="tx1"/>
                </a:solidFill>
              </a:rPr>
              <a:t>” nahi, beren denbora inbertitzeaz ari garenean. </a:t>
            </a:r>
          </a:p>
          <a:p>
            <a:pPr algn="just"/>
            <a:endParaRPr lang="es-ES" sz="1000" dirty="0">
              <a:solidFill>
                <a:schemeClr val="tx1"/>
              </a:solidFill>
            </a:endParaRPr>
          </a:p>
          <a:p>
            <a:pPr algn="just"/>
            <a:r>
              <a:rPr lang="eu-ES" sz="1000" dirty="0">
                <a:solidFill>
                  <a:schemeClr val="tx1"/>
                </a:solidFill>
              </a:rPr>
              <a:t>Beraz, </a:t>
            </a:r>
            <a:r>
              <a:rPr lang="eu-ES" sz="1000" b="1" dirty="0">
                <a:solidFill>
                  <a:schemeClr val="accent1">
                    <a:lumMod val="75000"/>
                  </a:schemeClr>
                </a:solidFill>
              </a:rPr>
              <a:t>erabiltzeko eta ulertzeko metodologia eta material errazak </a:t>
            </a:r>
            <a:r>
              <a:rPr lang="eu-ES" sz="1000" dirty="0">
                <a:solidFill>
                  <a:schemeClr val="tx1"/>
                </a:solidFill>
              </a:rPr>
              <a:t>diseinatu beharko lirateke (prozesu beretik materialetan erabiltzen den hizkuntzara arte). Alderdi horrek, gainera, parte hartzen duenak parte-hartzean jarritako konfiantza areagotzen du. </a:t>
            </a:r>
          </a:p>
          <a:p>
            <a:pPr algn="just"/>
            <a:endParaRPr lang="es-ES" sz="1000" dirty="0">
              <a:solidFill>
                <a:schemeClr val="tx1"/>
              </a:solidFill>
            </a:endParaRPr>
          </a:p>
          <a:p>
            <a:pPr algn="just"/>
            <a:r>
              <a:rPr lang="eu-ES" sz="1000" b="1" dirty="0">
                <a:solidFill>
                  <a:schemeClr val="accent1">
                    <a:lumMod val="75000"/>
                  </a:schemeClr>
                </a:solidFill>
              </a:rPr>
              <a:t>Parte hartzeko bideak ahalik eta eskuragarrienak eta erabilerrazenak izan behar dira</a:t>
            </a:r>
            <a:r>
              <a:rPr lang="eu-ES" sz="1000" dirty="0">
                <a:solidFill>
                  <a:schemeClr val="tx1"/>
                </a:solidFill>
              </a:rPr>
              <a:t>. Udalerrian bizi direnek parte hartzen dutela egiaztatzeko datu pertsonalei erreparatu beharko bazaie ere, badirudi komenigarria dela 2 alditan parte hartzeko bideak edo egiaztatzeko metodoak baztertzea (egiaztatzea/parte-hartzea). Badirudi eredu horiek herritarrei parte hartzeko gogoa kentzen dietela, lehenengo kontaktutik parte hartzen dutenera arte denbora gehiegi igarotzen baita eta pertsonek ezarritako bidea “hausten” delako. </a:t>
            </a:r>
          </a:p>
          <a:p>
            <a:pPr algn="just"/>
            <a:endParaRPr lang="es-ES" sz="1000" dirty="0">
              <a:solidFill>
                <a:schemeClr val="tx1"/>
              </a:solidFill>
            </a:endParaRPr>
          </a:p>
          <a:p>
            <a:pPr algn="just"/>
            <a:r>
              <a:rPr lang="eu-ES" sz="1000" dirty="0">
                <a:solidFill>
                  <a:schemeClr val="tx1"/>
                </a:solidFill>
              </a:rPr>
              <a:t>Bestetik, badirudi </a:t>
            </a:r>
            <a:r>
              <a:rPr lang="eu-ES" sz="1000" b="1" dirty="0">
                <a:solidFill>
                  <a:schemeClr val="accent1">
                    <a:lumMod val="75000"/>
                  </a:schemeClr>
                </a:solidFill>
              </a:rPr>
              <a:t>beharrezkoa dela paperez edo zuzenean, tokian, parte hartzeko bideari eustea</a:t>
            </a:r>
            <a:r>
              <a:rPr lang="eu-ES" sz="1000" b="1" dirty="0">
                <a:solidFill>
                  <a:schemeClr val="tx1"/>
                </a:solidFill>
              </a:rPr>
              <a:t>, </a:t>
            </a:r>
            <a:r>
              <a:rPr lang="eu-ES" sz="1000" dirty="0">
                <a:solidFill>
                  <a:schemeClr val="tx1"/>
                </a:solidFill>
              </a:rPr>
              <a:t>pertsona guztiek, teknologia berriak erabiltzen dituztenek barne, bide hori erabiltzeko, hala nahi badute. </a:t>
            </a:r>
          </a:p>
        </p:txBody>
      </p:sp>
      <p:sp>
        <p:nvSpPr>
          <p:cNvPr id="5" name="Shape 91">
            <a:extLst>
              <a:ext uri="{FF2B5EF4-FFF2-40B4-BE49-F238E27FC236}">
                <a16:creationId xmlns:a16="http://schemas.microsoft.com/office/drawing/2014/main" id="{D88032EC-4F9F-4A01-9AD2-5E745EA1A4B0}"/>
              </a:ext>
            </a:extLst>
          </p:cNvPr>
          <p:cNvSpPr txBox="1">
            <a:spLocks/>
          </p:cNvSpPr>
          <p:nvPr/>
        </p:nvSpPr>
        <p:spPr>
          <a:xfrm>
            <a:off x="560512" y="495977"/>
            <a:ext cx="8856984" cy="309958"/>
          </a:xfrm>
          <a:prstGeom prst="rect">
            <a:avLst/>
          </a:prstGeom>
        </p:spPr>
        <p:txBody>
          <a:bodyPr spcFirstLastPara="1" wrap="square" lIns="90000" tIns="46800" rIns="90000" bIns="46800" anchor="t" anchorCtr="0">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defTabSz="914400">
              <a:spcBef>
                <a:spcPts val="0"/>
              </a:spcBef>
              <a:spcAft>
                <a:spcPts val="0"/>
              </a:spcAft>
              <a:buClr>
                <a:srgbClr val="F67031"/>
              </a:buClr>
              <a:buSzPts val="3000"/>
            </a:pPr>
            <a:r>
              <a:rPr lang="eu-ES" sz="1400" b="1" dirty="0">
                <a:solidFill>
                  <a:schemeClr val="accent1">
                    <a:lumMod val="75000"/>
                  </a:schemeClr>
                </a:solidFill>
                <a:latin typeface="Arial" panose="020B0604020202020204" pitchFamily="34" charset="0"/>
                <a:ea typeface="Nunito Sans"/>
                <a:cs typeface="Arial" panose="020B0604020202020204" pitchFamily="34" charset="0"/>
                <a:sym typeface="Nunito Sans"/>
              </a:rPr>
              <a:t>Aholkuak eta gomendioak</a:t>
            </a:r>
          </a:p>
        </p:txBody>
      </p:sp>
    </p:spTree>
    <p:extLst>
      <p:ext uri="{BB962C8B-B14F-4D97-AF65-F5344CB8AC3E}">
        <p14:creationId xmlns:p14="http://schemas.microsoft.com/office/powerpoint/2010/main" val="32033303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ángulo 42">
            <a:extLst>
              <a:ext uri="{FF2B5EF4-FFF2-40B4-BE49-F238E27FC236}">
                <a16:creationId xmlns:a16="http://schemas.microsoft.com/office/drawing/2014/main" id="{C38C743E-668C-4C07-9DB4-FD123D3E9EF4}"/>
              </a:ext>
            </a:extLst>
          </p:cNvPr>
          <p:cNvSpPr/>
          <p:nvPr/>
        </p:nvSpPr>
        <p:spPr>
          <a:xfrm>
            <a:off x="560512" y="681945"/>
            <a:ext cx="8784975" cy="5555367"/>
          </a:xfrm>
          <a:prstGeom prst="rect">
            <a:avLst/>
          </a:prstGeom>
        </p:spPr>
        <p:txBody>
          <a:bodyPr wrap="square">
            <a:spAutoFit/>
          </a:bodyPr>
          <a:lstStyle/>
          <a:p>
            <a:pPr algn="just"/>
            <a:r>
              <a:rPr lang="eu-ES" sz="1000" b="1" dirty="0">
                <a:solidFill>
                  <a:schemeClr val="accent6">
                    <a:lumMod val="75000"/>
                  </a:schemeClr>
                </a:solidFill>
              </a:rPr>
              <a:t>PARTE HARTZEKO ARAU ARGIAK, HAIEN IRISMENA ETA PROPOSAMENEK BETE BEHARREKO BALDINTZAK ZEHAZTU</a:t>
            </a:r>
            <a:r>
              <a:rPr lang="eu-ES" sz="1000" dirty="0">
                <a:solidFill>
                  <a:schemeClr val="accent6">
                    <a:lumMod val="75000"/>
                  </a:schemeClr>
                </a:solidFill>
              </a:rPr>
              <a:t> </a:t>
            </a:r>
          </a:p>
          <a:p>
            <a:pPr algn="just"/>
            <a:endParaRPr lang="es-ES" sz="1000" dirty="0">
              <a:solidFill>
                <a:schemeClr val="tx1"/>
              </a:solidFill>
            </a:endParaRPr>
          </a:p>
          <a:p>
            <a:pPr algn="just"/>
            <a:r>
              <a:rPr lang="eu-ES" sz="1000" dirty="0">
                <a:solidFill>
                  <a:schemeClr val="tx1"/>
                </a:solidFill>
              </a:rPr>
              <a:t>Arau horien jatorria ez du zertan herritarrekin adostutako edo partaidetutako prozesu bat izan. Baliteke Udalak berak jasotako proposamenekin kontraesanean egon daitezkeen lerro igaroezinak izatea. Halere, aldez aurretik lan pedagogiko bat egitea komeni da aurkez daitezkeen proposamenen eta bigarren fasera igarotzeko balorazio teknikoak egiteko orduan kontuan hartuko diren arauen eta balditzen inguruan.</a:t>
            </a:r>
          </a:p>
          <a:p>
            <a:pPr algn="just"/>
            <a:endParaRPr lang="es-ES" sz="1000" dirty="0">
              <a:solidFill>
                <a:schemeClr val="tx1"/>
              </a:solidFill>
            </a:endParaRPr>
          </a:p>
          <a:p>
            <a:pPr algn="just"/>
            <a:r>
              <a:rPr lang="eu-ES" sz="1000" dirty="0">
                <a:solidFill>
                  <a:schemeClr val="tx1"/>
                </a:solidFill>
              </a:rPr>
              <a:t>Halaber, garrantzitsua da herritarren rolaren inguruan eta haiei emandako “boterearen” inguruan hausnartzea, </a:t>
            </a:r>
            <a:r>
              <a:rPr lang="eu-ES" sz="1000" b="1" dirty="0">
                <a:solidFill>
                  <a:schemeClr val="accent1">
                    <a:lumMod val="75000"/>
                  </a:schemeClr>
                </a:solidFill>
              </a:rPr>
              <a:t>hasieratik jakinarazita eta etorkizunean nahasmendurik ez sortzeko.</a:t>
            </a:r>
          </a:p>
          <a:p>
            <a:pPr algn="just">
              <a:spcAft>
                <a:spcPts val="600"/>
              </a:spcAft>
            </a:pPr>
            <a:endParaRPr lang="es-ES" sz="1000" dirty="0">
              <a:solidFill>
                <a:schemeClr val="tx1"/>
              </a:solidFill>
            </a:endParaRPr>
          </a:p>
          <a:p>
            <a:pPr algn="just"/>
            <a:r>
              <a:rPr lang="eu-ES" sz="1000" b="1" dirty="0">
                <a:solidFill>
                  <a:schemeClr val="accent6">
                    <a:lumMod val="75000"/>
                  </a:schemeClr>
                </a:solidFill>
              </a:rPr>
              <a:t>AURREKONTU ZEHATZ BAT GORDE</a:t>
            </a:r>
          </a:p>
          <a:p>
            <a:pPr algn="just"/>
            <a:endParaRPr lang="es-ES" sz="1000" dirty="0">
              <a:solidFill>
                <a:schemeClr val="tx1"/>
              </a:solidFill>
            </a:endParaRPr>
          </a:p>
          <a:p>
            <a:pPr algn="just"/>
            <a:r>
              <a:rPr lang="eu-ES" sz="1000" dirty="0">
                <a:solidFill>
                  <a:schemeClr val="tx1"/>
                </a:solidFill>
              </a:rPr>
              <a:t>Garrantzitsua eta komenigarria da partaidetzazko aurrekontuen prozesuaren osotasunerako diru-sail bat gordetzea, batetik, herritarrek Udalak prozesuari ematen dion garrantziaz jabetzeko aurrekontu orokorraren zati bat harentzat gordez eta, bestetik, prozesuan zehar gauza daitezkeen proiektuak “blindatzeko” modu bat delako. </a:t>
            </a:r>
          </a:p>
          <a:p>
            <a:pPr algn="just"/>
            <a:endParaRPr lang="es-ES" sz="1000" dirty="0">
              <a:solidFill>
                <a:schemeClr val="tx1"/>
              </a:solidFill>
            </a:endParaRPr>
          </a:p>
          <a:p>
            <a:pPr algn="just"/>
            <a:endParaRPr lang="es-ES" sz="1000" dirty="0">
              <a:solidFill>
                <a:schemeClr val="tx1"/>
              </a:solidFill>
            </a:endParaRPr>
          </a:p>
          <a:p>
            <a:pPr algn="just"/>
            <a:r>
              <a:rPr lang="eu-ES" sz="1000" b="1" dirty="0">
                <a:solidFill>
                  <a:schemeClr val="accent6">
                    <a:lumMod val="75000"/>
                  </a:schemeClr>
                </a:solidFill>
              </a:rPr>
              <a:t>BARNE-ANTOLAKETA ETA EPE EGOKI ETA ERREALISTEN KUDEAKETA</a:t>
            </a:r>
          </a:p>
          <a:p>
            <a:pPr algn="just"/>
            <a:endParaRPr lang="es-ES" sz="1000" dirty="0">
              <a:solidFill>
                <a:schemeClr val="tx1"/>
              </a:solidFill>
            </a:endParaRPr>
          </a:p>
          <a:p>
            <a:pPr algn="just"/>
            <a:r>
              <a:rPr lang="eu-ES" sz="1000" dirty="0">
                <a:solidFill>
                  <a:schemeClr val="tx1"/>
                </a:solidFill>
              </a:rPr>
              <a:t>Fase bakoitzerako beharko den epea ahalik eta modu errealistenean balioestea komeni da, prozesua udal aurrekontua konfiguratzen den unean bukatuta egon dadin. Horrela, batetik, “dagoeneko aurrekontuan sartuta” dauden proposamenak ez dira baztertuko eta, bestetik, “herritarrentzat nolabaiteko interesa duten proposamenak” baliozkotu ahal izango direlako. Horrez gain, udal arloek hasieratik konprometitutako aurrekontuaren “benetako argazkia” izatea ahalbidetzen da. Mugarri hori betetzea kontuan izateaz gain, gomendagarria da prozesu hauen lan-kargak "ez gainditzea" atzetik dauden talde teknikoen gaitasuna, lanez lepo egotea oztopo izan ez dadin eta ekimena eraginkorra eta efizientea izan dadin. Garrantzitsua da hasieratik "indarrak neurtzea".</a:t>
            </a:r>
          </a:p>
          <a:p>
            <a:pPr algn="just"/>
            <a:endParaRPr lang="es-ES" sz="1000" dirty="0">
              <a:solidFill>
                <a:schemeClr val="tx1"/>
              </a:solidFill>
            </a:endParaRPr>
          </a:p>
          <a:p>
            <a:pPr algn="just"/>
            <a:endParaRPr lang="es-ES" sz="1000" dirty="0">
              <a:solidFill>
                <a:schemeClr val="tx1"/>
              </a:solidFill>
            </a:endParaRPr>
          </a:p>
          <a:p>
            <a:pPr algn="just"/>
            <a:r>
              <a:rPr lang="eu-ES" sz="1000" b="1" dirty="0">
                <a:solidFill>
                  <a:schemeClr val="accent6">
                    <a:lumMod val="75000"/>
                  </a:schemeClr>
                </a:solidFill>
              </a:rPr>
              <a:t>PROZESU GARDENAK ETA TRAZAGARRIAK SUSTATU</a:t>
            </a:r>
          </a:p>
          <a:p>
            <a:pPr algn="just"/>
            <a:endParaRPr lang="es-ES" sz="1000" dirty="0">
              <a:solidFill>
                <a:schemeClr val="tx1"/>
              </a:solidFill>
            </a:endParaRPr>
          </a:p>
          <a:p>
            <a:pPr algn="just"/>
            <a:r>
              <a:rPr lang="eu-ES" sz="1000" dirty="0">
                <a:solidFill>
                  <a:schemeClr val="tx1"/>
                </a:solidFill>
              </a:rPr>
              <a:t>Komeni da prozesuak irauten duen bitartean proposamenen eboluzioaren jarraipena egin ahal izatea. Horrela, parte hartzen duten pertsonek eta parte hartu ez dutenek, haiek nola doazen ikusi ahal izango dute. Horrek prozesuaren </a:t>
            </a:r>
            <a:r>
              <a:rPr lang="eu-ES" sz="1000" b="1" dirty="0">
                <a:solidFill>
                  <a:schemeClr val="accent1">
                    <a:lumMod val="75000"/>
                  </a:schemeClr>
                </a:solidFill>
              </a:rPr>
              <a:t>sinesgarritasuna bermatzen du</a:t>
            </a:r>
            <a:r>
              <a:rPr lang="eu-ES" sz="1000" dirty="0">
                <a:solidFill>
                  <a:schemeClr val="tx1"/>
                </a:solidFill>
              </a:rPr>
              <a:t>.</a:t>
            </a:r>
          </a:p>
          <a:p>
            <a:pPr algn="just"/>
            <a:endParaRPr lang="eu-ES" sz="1000" dirty="0">
              <a:solidFill>
                <a:schemeClr val="tx1"/>
              </a:solidFill>
            </a:endParaRPr>
          </a:p>
          <a:p>
            <a:pPr algn="just"/>
            <a:r>
              <a:rPr lang="eu-ES" sz="1000" dirty="0">
                <a:solidFill>
                  <a:schemeClr val="tx1"/>
                </a:solidFill>
              </a:rPr>
              <a:t>Egindako kontrastean oinarrituta, identifikatu da herritarrek baloratzen dutela informazioa eskuragarri dagoela jakitea eta "non" dagoen argi izatea, kontsultatu nahi izanez gero. Beraz, parte-hartze prozesu horiei eta horien emaitzei buruzko edukiak eta gainerako prozesuak argitaratuta dauden kanalak sustatzeko hedapen-ahalegina egitea gomendatzen da.</a:t>
            </a:r>
          </a:p>
          <a:p>
            <a:pPr algn="just"/>
            <a:endParaRPr lang="eu-ES" sz="1000" dirty="0">
              <a:solidFill>
                <a:schemeClr val="tx1"/>
              </a:solidFill>
            </a:endParaRPr>
          </a:p>
          <a:p>
            <a:pPr algn="just"/>
            <a:endParaRPr lang="eu-ES" sz="1000" dirty="0">
              <a:solidFill>
                <a:schemeClr val="tx1"/>
              </a:solidFill>
            </a:endParaRPr>
          </a:p>
        </p:txBody>
      </p:sp>
    </p:spTree>
    <p:extLst>
      <p:ext uri="{BB962C8B-B14F-4D97-AF65-F5344CB8AC3E}">
        <p14:creationId xmlns:p14="http://schemas.microsoft.com/office/powerpoint/2010/main" val="33490461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ángulo 42">
            <a:extLst>
              <a:ext uri="{FF2B5EF4-FFF2-40B4-BE49-F238E27FC236}">
                <a16:creationId xmlns:a16="http://schemas.microsoft.com/office/drawing/2014/main" id="{C38C743E-668C-4C07-9DB4-FD123D3E9EF4}"/>
              </a:ext>
            </a:extLst>
          </p:cNvPr>
          <p:cNvSpPr/>
          <p:nvPr/>
        </p:nvSpPr>
        <p:spPr>
          <a:xfrm>
            <a:off x="560512" y="476672"/>
            <a:ext cx="8784975" cy="5632311"/>
          </a:xfrm>
          <a:prstGeom prst="rect">
            <a:avLst/>
          </a:prstGeom>
        </p:spPr>
        <p:txBody>
          <a:bodyPr wrap="square">
            <a:spAutoFit/>
          </a:bodyPr>
          <a:lstStyle/>
          <a:p>
            <a:pPr algn="just"/>
            <a:r>
              <a:rPr lang="eu-ES" sz="1000" b="1" dirty="0">
                <a:solidFill>
                  <a:schemeClr val="accent6">
                    <a:lumMod val="75000"/>
                  </a:schemeClr>
                </a:solidFill>
              </a:rPr>
              <a:t>PROIEKTUEN EGIKARITZEA BIDERATU ETA GAITU</a:t>
            </a:r>
          </a:p>
          <a:p>
            <a:pPr algn="just"/>
            <a:endParaRPr lang="es-ES" sz="1000" dirty="0">
              <a:solidFill>
                <a:schemeClr val="tx1"/>
              </a:solidFill>
            </a:endParaRPr>
          </a:p>
          <a:p>
            <a:pPr algn="just"/>
            <a:r>
              <a:rPr lang="eu-ES" sz="1000" dirty="0">
                <a:solidFill>
                  <a:schemeClr val="tx1"/>
                </a:solidFill>
              </a:rPr>
              <a:t>Komeni da prozesuari bide eta kanal berriak ematea, aukeratzen diren edo lehentasuna ematen zaien proiektuak denbora nahiko laburrean gauzatu ahal izateko. </a:t>
            </a:r>
            <a:r>
              <a:rPr lang="eu-ES" sz="1000" b="1" dirty="0">
                <a:solidFill>
                  <a:schemeClr val="accent1">
                    <a:lumMod val="75000"/>
                  </a:schemeClr>
                </a:solidFill>
              </a:rPr>
              <a:t>Onena lehentasuna duten proiektuak hurrengo prozesuari hasiera eman aurretik burutzea edo nahiko aurreratuta egotea izango litzateke. </a:t>
            </a:r>
          </a:p>
          <a:p>
            <a:pPr algn="just"/>
            <a:endParaRPr lang="es-ES" sz="1000" dirty="0">
              <a:solidFill>
                <a:schemeClr val="tx1"/>
              </a:solidFill>
            </a:endParaRPr>
          </a:p>
          <a:p>
            <a:pPr algn="just"/>
            <a:endParaRPr lang="es-ES" sz="1000" dirty="0">
              <a:solidFill>
                <a:schemeClr val="tx1"/>
              </a:solidFill>
            </a:endParaRPr>
          </a:p>
          <a:p>
            <a:pPr algn="just"/>
            <a:r>
              <a:rPr lang="eu-ES" sz="1000" b="1" dirty="0">
                <a:solidFill>
                  <a:schemeClr val="accent6">
                    <a:lumMod val="75000"/>
                  </a:schemeClr>
                </a:solidFill>
              </a:rPr>
              <a:t>ZAINDU PROIEKTUEN IDAZMENA </a:t>
            </a:r>
          </a:p>
          <a:p>
            <a:pPr algn="just"/>
            <a:endParaRPr lang="es-ES" sz="1000" dirty="0">
              <a:solidFill>
                <a:schemeClr val="tx1"/>
              </a:solidFill>
            </a:endParaRPr>
          </a:p>
          <a:p>
            <a:pPr algn="just"/>
            <a:r>
              <a:rPr lang="eu-ES" sz="1000" dirty="0">
                <a:solidFill>
                  <a:schemeClr val="tx1"/>
                </a:solidFill>
              </a:rPr>
              <a:t>Parte hartzeko proiektuak nahitaez egon behar dute modu </a:t>
            </a:r>
            <a:r>
              <a:rPr lang="eu-ES" sz="1000" b="1" dirty="0">
                <a:solidFill>
                  <a:schemeClr val="accent1">
                    <a:lumMod val="75000"/>
                  </a:schemeClr>
                </a:solidFill>
              </a:rPr>
              <a:t>zehatzean eta sinesgarrian </a:t>
            </a:r>
            <a:r>
              <a:rPr lang="eu-ES" sz="1000" dirty="0">
                <a:solidFill>
                  <a:schemeClr val="tx1"/>
                </a:solidFill>
              </a:rPr>
              <a:t>idatzita, bai irismenari dagokionez, bai jarduerei, epeei eta abarri ere. Ezinbestekoa da elkarrekin alderatzeko eta beste aukerekiko haien lehentasuna ezartzeko.</a:t>
            </a:r>
          </a:p>
          <a:p>
            <a:pPr algn="just"/>
            <a:endParaRPr lang="es-ES" sz="1000" dirty="0">
              <a:solidFill>
                <a:schemeClr val="tx1"/>
              </a:solidFill>
            </a:endParaRPr>
          </a:p>
          <a:p>
            <a:pPr algn="just"/>
            <a:endParaRPr lang="es-ES" sz="1000" dirty="0">
              <a:solidFill>
                <a:schemeClr val="tx1"/>
              </a:solidFill>
            </a:endParaRPr>
          </a:p>
          <a:p>
            <a:pPr algn="just"/>
            <a:r>
              <a:rPr lang="eu-ES" sz="1000" b="1" dirty="0">
                <a:solidFill>
                  <a:schemeClr val="accent6">
                    <a:lumMod val="75000"/>
                  </a:schemeClr>
                </a:solidFill>
              </a:rPr>
              <a:t>KALITATEZKO PROIEKTUEI ETA BERMEA DUTENEI LEHENTASUNA EMAN</a:t>
            </a:r>
            <a:r>
              <a:rPr lang="eu-ES" sz="1000" dirty="0">
                <a:solidFill>
                  <a:schemeClr val="tx1"/>
                </a:solidFill>
              </a:rPr>
              <a:t>	</a:t>
            </a:r>
          </a:p>
          <a:p>
            <a:pPr algn="just"/>
            <a:endParaRPr lang="es-ES" sz="1000" dirty="0">
              <a:solidFill>
                <a:schemeClr val="tx1"/>
              </a:solidFill>
            </a:endParaRPr>
          </a:p>
          <a:p>
            <a:pPr algn="just"/>
            <a:r>
              <a:rPr lang="eu-ES" sz="1000" dirty="0">
                <a:solidFill>
                  <a:schemeClr val="tx1"/>
                </a:solidFill>
              </a:rPr>
              <a:t>Ezinbestekoa da proiektuak aukeratzeko orduan ikuspegi tekniko bat izatea: bestela, baliteke azkenean bideragarriak ez diren proiektuei lehentasuna ematea. </a:t>
            </a:r>
          </a:p>
          <a:p>
            <a:pPr algn="just"/>
            <a:endParaRPr lang="es-ES" sz="1000" dirty="0">
              <a:solidFill>
                <a:schemeClr val="tx1"/>
              </a:solidFill>
            </a:endParaRPr>
          </a:p>
          <a:p>
            <a:pPr algn="just">
              <a:spcAft>
                <a:spcPts val="600"/>
              </a:spcAft>
            </a:pPr>
            <a:r>
              <a:rPr lang="eu-ES" sz="1000">
                <a:solidFill>
                  <a:schemeClr val="tx1"/>
                </a:solidFill>
              </a:rPr>
              <a:t>Irizpide guztiz teknikoetan oinarrituta lehentasunak ezartzeak, maila politikoan balioztatu gabe, arriskuan jar dezake proiektuen koherentzia udalaren dinamikekiko edo estrategia orokorrekiko. </a:t>
            </a:r>
          </a:p>
          <a:p>
            <a:pPr algn="just"/>
            <a:endParaRPr lang="es-ES" sz="1000" dirty="0">
              <a:solidFill>
                <a:schemeClr val="tx1"/>
              </a:solidFill>
            </a:endParaRPr>
          </a:p>
          <a:p>
            <a:pPr algn="just"/>
            <a:endParaRPr lang="es-ES" sz="1000" dirty="0">
              <a:solidFill>
                <a:schemeClr val="tx1"/>
              </a:solidFill>
            </a:endParaRPr>
          </a:p>
          <a:p>
            <a:pPr algn="just"/>
            <a:r>
              <a:rPr lang="eu-ES" sz="1000" b="1" dirty="0">
                <a:solidFill>
                  <a:schemeClr val="accent6">
                    <a:lumMod val="75000"/>
                  </a:schemeClr>
                </a:solidFill>
              </a:rPr>
              <a:t>HIRITARRENGANA HURBILDU ETA DENENTZAT KOMUNIKATU</a:t>
            </a:r>
          </a:p>
          <a:p>
            <a:pPr algn="just"/>
            <a:endParaRPr lang="es-ES" sz="1000" dirty="0">
              <a:solidFill>
                <a:schemeClr val="tx1"/>
              </a:solidFill>
            </a:endParaRPr>
          </a:p>
          <a:p>
            <a:pPr algn="just"/>
            <a:r>
              <a:rPr lang="eu-ES" sz="1000" dirty="0">
                <a:solidFill>
                  <a:schemeClr val="tx1"/>
                </a:solidFill>
              </a:rPr>
              <a:t>Udalerrian bizi diren guztiek hartu ahal izango dute parte. Hortaz, funtsezkoa da </a:t>
            </a:r>
            <a:r>
              <a:rPr lang="eu-ES" sz="1000" b="1" dirty="0">
                <a:solidFill>
                  <a:schemeClr val="accent1">
                    <a:lumMod val="75000"/>
                  </a:schemeClr>
                </a:solidFill>
              </a:rPr>
              <a:t>parte hartzeko dokumentuak eta egingo diren txostenak hizkera errazean idaztea</a:t>
            </a:r>
            <a:r>
              <a:rPr lang="eu-ES" sz="1000" dirty="0">
                <a:solidFill>
                  <a:schemeClr val="tx1"/>
                </a:solidFill>
              </a:rPr>
              <a:t>. Horrela, parte hartzeko modua argi ez duelako edo prozesua ulertzen ez duelako ez parte hartzeko erabakia hartzea saihestuko dugu. </a:t>
            </a:r>
          </a:p>
          <a:p>
            <a:pPr algn="just"/>
            <a:endParaRPr lang="es-ES" sz="1000" dirty="0">
              <a:solidFill>
                <a:schemeClr val="tx1"/>
              </a:solidFill>
            </a:endParaRPr>
          </a:p>
          <a:p>
            <a:pPr algn="just"/>
            <a:r>
              <a:rPr lang="eu-ES" sz="1000" dirty="0">
                <a:solidFill>
                  <a:schemeClr val="tx1"/>
                </a:solidFill>
              </a:rPr>
              <a:t>Gainera, </a:t>
            </a:r>
            <a:r>
              <a:rPr lang="eu-ES" sz="1000" b="1" dirty="0">
                <a:solidFill>
                  <a:schemeClr val="accent1">
                    <a:lumMod val="75000"/>
                  </a:schemeClr>
                </a:solidFill>
              </a:rPr>
              <a:t>garrantzitsua da parte hartzera gonbidatutako pertsonak dauden guneetara “fisikoki hurbiltzea”</a:t>
            </a:r>
            <a:r>
              <a:rPr lang="eu-ES" sz="1000" dirty="0">
                <a:solidFill>
                  <a:schemeClr val="tx1"/>
                </a:solidFill>
              </a:rPr>
              <a:t>, prozesua gertutik ezagutzeko (ikastetxeetara, talde sozialetara, kulturaletara eta kirol talde </a:t>
            </a:r>
            <a:r>
              <a:rPr lang="eu-ES" sz="1000" dirty="0" err="1">
                <a:solidFill>
                  <a:schemeClr val="tx1"/>
                </a:solidFill>
              </a:rPr>
              <a:t>erabilienetara</a:t>
            </a:r>
            <a:r>
              <a:rPr lang="eu-ES" sz="1000" dirty="0">
                <a:solidFill>
                  <a:schemeClr val="tx1"/>
                </a:solidFill>
              </a:rPr>
              <a:t>…)</a:t>
            </a:r>
          </a:p>
          <a:p>
            <a:pPr algn="just"/>
            <a:endParaRPr lang="eu-ES" sz="1000" dirty="0">
              <a:solidFill>
                <a:schemeClr val="tx1"/>
              </a:solidFill>
            </a:endParaRPr>
          </a:p>
          <a:p>
            <a:pPr algn="just"/>
            <a:r>
              <a:rPr lang="eu-ES" sz="1000" dirty="0">
                <a:solidFill>
                  <a:schemeClr val="tx1"/>
                </a:solidFill>
              </a:rPr>
              <a:t>Gainera, partaidetzazko aurrekontuen prozesuetan zein beste espazio eta prozesu batzuetan oraindik “parte” ez diren segmentuak identifikatzera gonbidatzen da, hori ahalbidetuko duten kanal eta metodologia berriak ezartzeko (kolektibo eta profil desberdinak, “betikoetatik” haratago).</a:t>
            </a:r>
          </a:p>
          <a:p>
            <a:pPr algn="just"/>
            <a:endParaRPr lang="eu-ES" sz="1000" dirty="0">
              <a:solidFill>
                <a:schemeClr val="tx1"/>
              </a:solidFill>
            </a:endParaRPr>
          </a:p>
          <a:p>
            <a:pPr algn="just"/>
            <a:r>
              <a:rPr lang="eu-ES" sz="1000" b="1" dirty="0">
                <a:solidFill>
                  <a:schemeClr val="accent1">
                    <a:lumMod val="75000"/>
                  </a:schemeClr>
                </a:solidFill>
              </a:rPr>
              <a:t>Ildo horretan, jardunbide egoki gisa nabarmendu behar dira parte hartzeko baldintzak malgutu dituzten ereduak (faseren batean behintzat, adibidez proposamenak egiterakoan), udalerrian erroldatuta ez dauden edo 16 urtetik beherakoak izan daitezkeen pertsonei aukera hau emanez., Horrelako aukerak gogoan izatea gomendatzen da, eta horrelako prozesuak behar bezala gauzatzeko beharrezkoak ez diren mugak ez ezartzera animatzen da.</a:t>
            </a:r>
          </a:p>
        </p:txBody>
      </p:sp>
    </p:spTree>
    <p:extLst>
      <p:ext uri="{BB962C8B-B14F-4D97-AF65-F5344CB8AC3E}">
        <p14:creationId xmlns:p14="http://schemas.microsoft.com/office/powerpoint/2010/main" val="21766319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ángulo 42">
            <a:extLst>
              <a:ext uri="{FF2B5EF4-FFF2-40B4-BE49-F238E27FC236}">
                <a16:creationId xmlns:a16="http://schemas.microsoft.com/office/drawing/2014/main" id="{C38C743E-668C-4C07-9DB4-FD123D3E9EF4}"/>
              </a:ext>
            </a:extLst>
          </p:cNvPr>
          <p:cNvSpPr/>
          <p:nvPr/>
        </p:nvSpPr>
        <p:spPr>
          <a:xfrm>
            <a:off x="560512" y="476672"/>
            <a:ext cx="8784975" cy="5170646"/>
          </a:xfrm>
          <a:prstGeom prst="rect">
            <a:avLst/>
          </a:prstGeom>
        </p:spPr>
        <p:txBody>
          <a:bodyPr wrap="square">
            <a:spAutoFit/>
          </a:bodyPr>
          <a:lstStyle/>
          <a:p>
            <a:pPr algn="just"/>
            <a:r>
              <a:rPr lang="eu-ES" sz="1000" b="1" dirty="0">
                <a:solidFill>
                  <a:schemeClr val="accent6">
                    <a:lumMod val="75000"/>
                  </a:schemeClr>
                </a:solidFill>
              </a:rPr>
              <a:t>PROIEKTUEN KOPURU MANEIAGARRIAREKIN EGIN LAN</a:t>
            </a:r>
          </a:p>
          <a:p>
            <a:pPr algn="just"/>
            <a:endParaRPr lang="es-ES" sz="1000" dirty="0">
              <a:solidFill>
                <a:schemeClr val="tx1"/>
              </a:solidFill>
            </a:endParaRPr>
          </a:p>
          <a:p>
            <a:pPr algn="just"/>
            <a:r>
              <a:rPr lang="eu-ES" sz="1000" dirty="0">
                <a:solidFill>
                  <a:schemeClr val="tx1"/>
                </a:solidFill>
              </a:rPr>
              <a:t>Aukeratzeko proiektuen zerrenda luzeegia denean, handiagoa da gure interesetatik gertuen daudenak aukeratzeko zailtasuna. </a:t>
            </a:r>
          </a:p>
          <a:p>
            <a:pPr algn="just"/>
            <a:endParaRPr lang="es-ES" sz="1000" dirty="0">
              <a:solidFill>
                <a:schemeClr val="tx1"/>
              </a:solidFill>
            </a:endParaRPr>
          </a:p>
          <a:p>
            <a:pPr algn="just"/>
            <a:r>
              <a:rPr lang="eu-ES" sz="1000" dirty="0">
                <a:solidFill>
                  <a:schemeClr val="tx1"/>
                </a:solidFill>
              </a:rPr>
              <a:t>Komeni da </a:t>
            </a:r>
            <a:r>
              <a:rPr lang="eu-ES" sz="1000" b="1" dirty="0">
                <a:solidFill>
                  <a:schemeClr val="accent1">
                    <a:lumMod val="75000"/>
                  </a:schemeClr>
                </a:solidFill>
              </a:rPr>
              <a:t>hasieratik ezartzea antzerako proiektuak bateratzeko ahalmena, </a:t>
            </a:r>
            <a:r>
              <a:rPr lang="eu-ES" sz="1000" dirty="0">
                <a:solidFill>
                  <a:schemeClr val="tx1"/>
                </a:solidFill>
              </a:rPr>
              <a:t>haien kopurua murriztu eta aukeratzea errazteko. </a:t>
            </a:r>
          </a:p>
          <a:p>
            <a:pPr algn="just"/>
            <a:endParaRPr lang="es-ES" sz="1000" dirty="0">
              <a:solidFill>
                <a:schemeClr val="tx1"/>
              </a:solidFill>
            </a:endParaRPr>
          </a:p>
          <a:p>
            <a:pPr algn="just"/>
            <a:endParaRPr lang="es-ES" sz="1000" dirty="0">
              <a:solidFill>
                <a:schemeClr val="tx1"/>
              </a:solidFill>
            </a:endParaRPr>
          </a:p>
          <a:p>
            <a:pPr algn="just"/>
            <a:r>
              <a:rPr lang="eu-ES" sz="1000" b="1" dirty="0">
                <a:solidFill>
                  <a:schemeClr val="accent6">
                    <a:lumMod val="75000"/>
                  </a:schemeClr>
                </a:solidFill>
              </a:rPr>
              <a:t>GOGOAN IZAN PROZESUEN ERAGINKORTASUNA ETA EFIZIENTZIA ZAINTZEA</a:t>
            </a:r>
          </a:p>
          <a:p>
            <a:pPr algn="just"/>
            <a:endParaRPr lang="es-ES" sz="1000" dirty="0">
              <a:solidFill>
                <a:schemeClr val="tx1"/>
              </a:solidFill>
            </a:endParaRPr>
          </a:p>
          <a:p>
            <a:pPr algn="just"/>
            <a:r>
              <a:rPr lang="eu-ES" sz="1000" dirty="0">
                <a:solidFill>
                  <a:schemeClr val="tx1"/>
                </a:solidFill>
              </a:rPr>
              <a:t>Parte-hartzea oinarrizko tresna da kudeaketa aurreratu baterako, baina badaude zaindu beharreko muga batzuk.</a:t>
            </a:r>
          </a:p>
          <a:p>
            <a:pPr algn="just"/>
            <a:endParaRPr lang="es-ES" sz="1000" dirty="0">
              <a:solidFill>
                <a:schemeClr val="tx1"/>
              </a:solidFill>
            </a:endParaRPr>
          </a:p>
          <a:p>
            <a:pPr algn="just"/>
            <a:r>
              <a:rPr lang="eu-ES" sz="1000" dirty="0">
                <a:solidFill>
                  <a:schemeClr val="tx1"/>
                </a:solidFill>
              </a:rPr>
              <a:t>Garrantzitsua da gogoan izatea aukeratuko diren proiektuak egikaritzeko, esleitutako aurrekontuaz gain, baliabideak kontsumitzen dituztela fase bakoitzaren diseinuak martxan jartzeak eta egikaritzeak, eta baita prozesu parte-hartzaile horiek jakinarazteko ekintzek ere (udal langileen lanari dagozkion kostu zuzenak). Hori dela-eta, komeni da plangintza onean eta ebaluazio jarraituan oinarrituta, helburuak lortzeko modu eraginkorragoak eta efizienteagoak identifikatzea. </a:t>
            </a:r>
            <a:r>
              <a:rPr lang="eu-ES" sz="1000" b="1" dirty="0">
                <a:solidFill>
                  <a:schemeClr val="accent1">
                    <a:lumMod val="75000"/>
                  </a:schemeClr>
                </a:solidFill>
              </a:rPr>
              <a:t>Horretarako, lotutako kostuari dagokionez, baliorik ekartzen ez duten jarduerak eta faseak mugatuz. </a:t>
            </a:r>
          </a:p>
          <a:p>
            <a:pPr algn="just"/>
            <a:endParaRPr lang="es-ES" sz="1000" dirty="0">
              <a:solidFill>
                <a:schemeClr val="tx1"/>
              </a:solidFill>
            </a:endParaRPr>
          </a:p>
          <a:p>
            <a:pPr algn="just"/>
            <a:endParaRPr lang="es-ES" sz="1000" dirty="0">
              <a:solidFill>
                <a:schemeClr val="tx1"/>
              </a:solidFill>
            </a:endParaRPr>
          </a:p>
          <a:p>
            <a:pPr algn="just"/>
            <a:r>
              <a:rPr lang="eu-ES" sz="1000" b="1" dirty="0">
                <a:solidFill>
                  <a:schemeClr val="accent6">
                    <a:lumMod val="75000"/>
                  </a:schemeClr>
                </a:solidFill>
              </a:rPr>
              <a:t>KALITATEA ITZULI (PROZESUAREN INGURUKO AZALPENAK)</a:t>
            </a:r>
          </a:p>
          <a:p>
            <a:pPr algn="just"/>
            <a:endParaRPr lang="es-ES" sz="1000" dirty="0">
              <a:solidFill>
                <a:schemeClr val="tx1"/>
              </a:solidFill>
            </a:endParaRPr>
          </a:p>
          <a:p>
            <a:pPr algn="just"/>
            <a:r>
              <a:rPr lang="eu-ES" sz="1000" dirty="0">
                <a:solidFill>
                  <a:schemeClr val="tx1"/>
                </a:solidFill>
              </a:rPr>
              <a:t>Halako prozesu parte-hartzaileei amaiera emateko eta itxiera egokia emateko elementu gisa </a:t>
            </a:r>
            <a:r>
              <a:rPr lang="eu-ES" sz="1000" b="1" dirty="0">
                <a:solidFill>
                  <a:schemeClr val="accent1">
                    <a:lumMod val="75000"/>
                  </a:schemeClr>
                </a:solidFill>
              </a:rPr>
              <a:t>prozesuan parte hartu duten pertsonei feedback-a eman behar zaie, eta baita herritarrei oro har ere</a:t>
            </a:r>
            <a:r>
              <a:rPr lang="eu-ES" sz="1000" dirty="0">
                <a:solidFill>
                  <a:schemeClr val="tx1"/>
                </a:solidFill>
              </a:rPr>
              <a:t>. Gainera, komeni da fase bakoitzean emaitzak ematea eta proposamena egin duenak prozesuan aurrera egin duen edo baztertua izan den eta, kasu horretan, zergatik izan den ulertzeko moduan idatzia egotea (modu orokorrean bada ere).</a:t>
            </a:r>
          </a:p>
          <a:p>
            <a:pPr algn="just"/>
            <a:endParaRPr lang="es-ES" sz="1000" dirty="0">
              <a:solidFill>
                <a:schemeClr val="tx1"/>
              </a:solidFill>
            </a:endParaRPr>
          </a:p>
          <a:p>
            <a:pPr algn="just"/>
            <a:endParaRPr lang="es-ES" sz="1000" dirty="0">
              <a:solidFill>
                <a:schemeClr val="tx1"/>
              </a:solidFill>
            </a:endParaRPr>
          </a:p>
          <a:p>
            <a:pPr algn="just"/>
            <a:r>
              <a:rPr lang="eu-ES" sz="1000" b="1" dirty="0">
                <a:solidFill>
                  <a:schemeClr val="accent6">
                    <a:lumMod val="75000"/>
                  </a:schemeClr>
                </a:solidFill>
              </a:rPr>
              <a:t>EBALUAZIOA ZAINTZEA</a:t>
            </a:r>
          </a:p>
          <a:p>
            <a:pPr algn="just"/>
            <a:endParaRPr lang="es-ES" sz="1000" b="1" dirty="0">
              <a:solidFill>
                <a:schemeClr val="accent6">
                  <a:lumMod val="75000"/>
                </a:schemeClr>
              </a:solidFill>
            </a:endParaRPr>
          </a:p>
          <a:p>
            <a:pPr algn="just"/>
            <a:r>
              <a:rPr lang="eu-ES" sz="1000" dirty="0">
                <a:solidFill>
                  <a:schemeClr val="tx1"/>
                </a:solidFill>
              </a:rPr>
              <a:t>Garrantzitsua da faseak aurrera egin ahala eta bukaeran </a:t>
            </a:r>
            <a:r>
              <a:rPr lang="eu-ES" sz="1000" b="1" dirty="0">
                <a:solidFill>
                  <a:schemeClr val="accent1">
                    <a:lumMod val="75000"/>
                  </a:schemeClr>
                </a:solidFill>
              </a:rPr>
              <a:t>barne-hausnarketa </a:t>
            </a:r>
            <a:r>
              <a:rPr lang="eu-ES" sz="1000" dirty="0">
                <a:solidFill>
                  <a:schemeClr val="tx1"/>
                </a:solidFill>
              </a:rPr>
              <a:t>egitea asmatutako eta hobetu daitezkeen elementuen inguruan, eta </a:t>
            </a:r>
            <a:r>
              <a:rPr lang="eu-ES" sz="1000" b="1" dirty="0">
                <a:solidFill>
                  <a:schemeClr val="accent1">
                    <a:lumMod val="75000"/>
                  </a:schemeClr>
                </a:solidFill>
              </a:rPr>
              <a:t>parte-hartzaileei feedback-a eskatzea</a:t>
            </a:r>
            <a:r>
              <a:rPr lang="eu-ES" sz="1000" dirty="0">
                <a:solidFill>
                  <a:schemeClr val="tx1"/>
                </a:solidFill>
              </a:rPr>
              <a:t>. </a:t>
            </a:r>
          </a:p>
          <a:p>
            <a:pPr algn="just"/>
            <a:endParaRPr lang="es-ES" sz="1000" dirty="0">
              <a:solidFill>
                <a:schemeClr val="tx1"/>
              </a:solidFill>
            </a:endParaRPr>
          </a:p>
          <a:p>
            <a:pPr algn="just"/>
            <a:r>
              <a:rPr lang="eu-ES" sz="1000" dirty="0">
                <a:solidFill>
                  <a:schemeClr val="tx1"/>
                </a:solidFill>
              </a:rPr>
              <a:t>Horretarako, prozesuaz gain, komeni da haren diseinuaren fasean prozesuaren inpaktua neurtzeko eta haren jarraipena egiteko zein metodo erabiliko den zehaztea. Zentzu honetan, </a:t>
            </a:r>
            <a:r>
              <a:rPr lang="eu-ES" sz="1000" b="1" dirty="0">
                <a:solidFill>
                  <a:schemeClr val="accent1">
                    <a:lumMod val="75000"/>
                  </a:schemeClr>
                </a:solidFill>
              </a:rPr>
              <a:t>garrantzitsua da metodologia berriak lantzea, prozesuen eragina ikuspegi kualitatibotik neurtu ahal izateko, </a:t>
            </a:r>
            <a:r>
              <a:rPr lang="eu-ES" sz="1000" dirty="0">
                <a:solidFill>
                  <a:schemeClr val="tx1"/>
                </a:solidFill>
              </a:rPr>
              <a:t>eta ez bakarrik kuantitatibotik, "Zenbat proposamen jaso diren edo zenbat pertsonak bozkatu duten" kontuan hartuta, baizik eta urrunago joatea, eta ebaluazioak egitea, partaidetza-mailatik kanpoko erronka gehigarri berriak identifikatzeko eta erronka horiei erantzuteko tresna berriak bilatzeko.</a:t>
            </a:r>
          </a:p>
        </p:txBody>
      </p:sp>
    </p:spTree>
    <p:extLst>
      <p:ext uri="{BB962C8B-B14F-4D97-AF65-F5344CB8AC3E}">
        <p14:creationId xmlns:p14="http://schemas.microsoft.com/office/powerpoint/2010/main" val="27256474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B22F5BA-529D-417C-AD85-7E7B0AA87F3D}"/>
              </a:ext>
            </a:extLst>
          </p:cNvPr>
          <p:cNvSpPr/>
          <p:nvPr/>
        </p:nvSpPr>
        <p:spPr>
          <a:xfrm>
            <a:off x="0" y="0"/>
            <a:ext cx="365685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Ins="144000" rtlCol="0" anchor="ctr"/>
          <a:lstStyle/>
          <a:p>
            <a:pPr marL="355600"/>
            <a:r>
              <a:rPr lang="eu-ES" sz="2800" dirty="0"/>
              <a:t>7. Azken hausnarketak eta etorkizunerako </a:t>
            </a:r>
          </a:p>
          <a:p>
            <a:pPr marL="355600"/>
            <a:r>
              <a:rPr lang="eu-ES" sz="2800" dirty="0"/>
              <a:t>galderak</a:t>
            </a:r>
          </a:p>
        </p:txBody>
      </p:sp>
      <p:pic>
        <p:nvPicPr>
          <p:cNvPr id="30722" name="Picture 2">
            <a:extLst>
              <a:ext uri="{FF2B5EF4-FFF2-40B4-BE49-F238E27FC236}">
                <a16:creationId xmlns:a16="http://schemas.microsoft.com/office/drawing/2014/main" id="{C9DBFFC4-58AB-4B5D-87B3-65B0573D1C8A}"/>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01272" y="4653136"/>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9826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A7AE21E-E0F1-4D60-B41C-B994C3A4279E}"/>
              </a:ext>
            </a:extLst>
          </p:cNvPr>
          <p:cNvSpPr/>
          <p:nvPr/>
        </p:nvSpPr>
        <p:spPr>
          <a:xfrm>
            <a:off x="8841432" y="1196752"/>
            <a:ext cx="806377" cy="8063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3" name="Rectángulo 42">
            <a:extLst>
              <a:ext uri="{FF2B5EF4-FFF2-40B4-BE49-F238E27FC236}">
                <a16:creationId xmlns:a16="http://schemas.microsoft.com/office/drawing/2014/main" id="{C38C743E-668C-4C07-9DB4-FD123D3E9EF4}"/>
              </a:ext>
            </a:extLst>
          </p:cNvPr>
          <p:cNvSpPr/>
          <p:nvPr/>
        </p:nvSpPr>
        <p:spPr>
          <a:xfrm>
            <a:off x="560512" y="917714"/>
            <a:ext cx="9001000" cy="861774"/>
          </a:xfrm>
          <a:prstGeom prst="rect">
            <a:avLst/>
          </a:prstGeom>
        </p:spPr>
        <p:txBody>
          <a:bodyPr wrap="square">
            <a:spAutoFit/>
          </a:bodyPr>
          <a:lstStyle/>
          <a:p>
            <a:pPr algn="just"/>
            <a:r>
              <a:rPr lang="eu-ES" sz="1000" dirty="0">
                <a:solidFill>
                  <a:schemeClr val="tx1"/>
                </a:solidFill>
              </a:rPr>
              <a:t>Egindako analisian oinarrituta gomendio eta iradokizun batzuk egiten badira ere, erronka orokor batzuk identifikatu dira haren bitartez, eta baita oraindik “konpontzeke” dauden gai batzuk edo denboraren bitartez lortuko direnak, bidean ikasiz. Horrek guztiak zerikusi handia du gizarte gero eta parte-hartzaileagoa eta erantzuleagoa bihurtzearekin. </a:t>
            </a:r>
          </a:p>
          <a:p>
            <a:pPr algn="just"/>
            <a:endParaRPr lang="es-ES" sz="1000" dirty="0">
              <a:solidFill>
                <a:schemeClr val="tx1"/>
              </a:solidFill>
            </a:endParaRPr>
          </a:p>
          <a:p>
            <a:pPr algn="just">
              <a:spcAft>
                <a:spcPts val="600"/>
              </a:spcAft>
            </a:pPr>
            <a:r>
              <a:rPr lang="eu-ES" sz="1000" dirty="0">
                <a:solidFill>
                  <a:schemeClr val="tx1"/>
                </a:solidFill>
              </a:rPr>
              <a:t>Beraz, jarraian </a:t>
            </a:r>
            <a:r>
              <a:rPr lang="eu-ES" sz="1000" b="1" dirty="0">
                <a:solidFill>
                  <a:schemeClr val="accent6">
                    <a:lumMod val="75000"/>
                  </a:schemeClr>
                </a:solidFill>
              </a:rPr>
              <a:t>ETORKIZUNARI BEGIRA HAUSNARTU BEHARKO DIREN ETA HAIETAN LAN EGITEN JARRAITU BEHAR DEN HAMAR GAI:</a:t>
            </a:r>
          </a:p>
        </p:txBody>
      </p:sp>
      <p:sp>
        <p:nvSpPr>
          <p:cNvPr id="5" name="Shape 91">
            <a:extLst>
              <a:ext uri="{FF2B5EF4-FFF2-40B4-BE49-F238E27FC236}">
                <a16:creationId xmlns:a16="http://schemas.microsoft.com/office/drawing/2014/main" id="{96939955-E547-4EB1-8C15-CBE4E6924983}"/>
              </a:ext>
            </a:extLst>
          </p:cNvPr>
          <p:cNvSpPr txBox="1">
            <a:spLocks/>
          </p:cNvSpPr>
          <p:nvPr/>
        </p:nvSpPr>
        <p:spPr>
          <a:xfrm>
            <a:off x="560512" y="495977"/>
            <a:ext cx="8856984" cy="309958"/>
          </a:xfrm>
          <a:prstGeom prst="rect">
            <a:avLst/>
          </a:prstGeom>
        </p:spPr>
        <p:txBody>
          <a:bodyPr spcFirstLastPara="1" wrap="square" lIns="90000" tIns="46800" rIns="90000" bIns="46800" anchor="t" anchorCtr="0">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defTabSz="914400">
              <a:spcBef>
                <a:spcPts val="0"/>
              </a:spcBef>
              <a:spcAft>
                <a:spcPts val="0"/>
              </a:spcAft>
              <a:buClr>
                <a:srgbClr val="F67031"/>
              </a:buClr>
              <a:buSzPts val="3000"/>
            </a:pPr>
            <a:r>
              <a:rPr lang="eu-ES" sz="1400" b="1" dirty="0">
                <a:solidFill>
                  <a:schemeClr val="accent1">
                    <a:lumMod val="75000"/>
                  </a:schemeClr>
                </a:solidFill>
                <a:latin typeface="Arial" panose="020B0604020202020204" pitchFamily="34" charset="0"/>
                <a:ea typeface="Nunito Sans"/>
                <a:cs typeface="Arial" panose="020B0604020202020204" pitchFamily="34" charset="0"/>
                <a:sym typeface="Nunito Sans"/>
              </a:rPr>
              <a:t>Azken hausnarketak eta etorkizunerako galderak</a:t>
            </a:r>
          </a:p>
        </p:txBody>
      </p:sp>
      <p:sp>
        <p:nvSpPr>
          <p:cNvPr id="6" name="Rectángulo 5">
            <a:extLst>
              <a:ext uri="{FF2B5EF4-FFF2-40B4-BE49-F238E27FC236}">
                <a16:creationId xmlns:a16="http://schemas.microsoft.com/office/drawing/2014/main" id="{C37D49D7-ED5F-410A-B9CC-847592999D04}"/>
              </a:ext>
            </a:extLst>
          </p:cNvPr>
          <p:cNvSpPr/>
          <p:nvPr/>
        </p:nvSpPr>
        <p:spPr>
          <a:xfrm>
            <a:off x="573310" y="2079975"/>
            <a:ext cx="9001000" cy="3753299"/>
          </a:xfrm>
          <a:prstGeom prst="rect">
            <a:avLst/>
          </a:prstGeom>
          <a:solidFill>
            <a:schemeClr val="accent1">
              <a:lumMod val="20000"/>
              <a:lumOff val="80000"/>
            </a:schemeClr>
          </a:solidFill>
        </p:spPr>
        <p:txBody>
          <a:bodyPr wrap="square" lIns="144000" tIns="144000" rIns="144000" bIns="144000">
            <a:spAutoFit/>
          </a:bodyPr>
          <a:lstStyle/>
          <a:p>
            <a:pPr marL="273050" indent="-273050" algn="just">
              <a:spcAft>
                <a:spcPts val="600"/>
              </a:spcAft>
              <a:buClr>
                <a:schemeClr val="accent1">
                  <a:lumMod val="75000"/>
                </a:schemeClr>
              </a:buClr>
              <a:buSzPct val="125000"/>
              <a:buFont typeface="+mj-lt"/>
              <a:buAutoNum type="arabicPeriod"/>
            </a:pPr>
            <a:r>
              <a:rPr lang="eu-ES" sz="1000" b="1" dirty="0">
                <a:solidFill>
                  <a:schemeClr val="accent1">
                    <a:lumMod val="75000"/>
                  </a:schemeClr>
                </a:solidFill>
              </a:rPr>
              <a:t>Partaidetza ratio handiagoak </a:t>
            </a:r>
            <a:r>
              <a:rPr lang="eu-ES" sz="1000" dirty="0">
                <a:solidFill>
                  <a:schemeClr val="tx1"/>
                </a:solidFill>
              </a:rPr>
              <a:t>lortzeko erronka (herritarren proposamenak, proiektuen azken aukeraketan parte hartzea) eta baita </a:t>
            </a:r>
            <a:r>
              <a:rPr lang="eu-ES" sz="1000" b="1" dirty="0">
                <a:solidFill>
                  <a:schemeClr val="accent1">
                    <a:lumMod val="75000"/>
                  </a:schemeClr>
                </a:solidFill>
              </a:rPr>
              <a:t>halako prozesuetan lurraldeko talde guztiak barneratzea</a:t>
            </a:r>
            <a:r>
              <a:rPr lang="eu-ES" sz="1000" dirty="0">
                <a:solidFill>
                  <a:schemeClr val="tx1"/>
                </a:solidFill>
              </a:rPr>
              <a:t> ere.</a:t>
            </a:r>
          </a:p>
          <a:p>
            <a:pPr marL="273050" indent="-273050" algn="just">
              <a:spcAft>
                <a:spcPts val="600"/>
              </a:spcAft>
              <a:buClr>
                <a:schemeClr val="accent1">
                  <a:lumMod val="75000"/>
                </a:schemeClr>
              </a:buClr>
              <a:buSzPct val="125000"/>
              <a:buFont typeface="+mj-lt"/>
              <a:buAutoNum type="arabicPeriod"/>
            </a:pPr>
            <a:r>
              <a:rPr lang="eu-ES" sz="1000" dirty="0">
                <a:solidFill>
                  <a:schemeClr val="tx1"/>
                </a:solidFill>
              </a:rPr>
              <a:t>Udaleko </a:t>
            </a:r>
            <a:r>
              <a:rPr lang="eu-ES" sz="1000" b="1" dirty="0">
                <a:solidFill>
                  <a:schemeClr val="accent1">
                    <a:lumMod val="75000"/>
                  </a:schemeClr>
                </a:solidFill>
              </a:rPr>
              <a:t>estrategiarekin eta parte-hartzeko eredu orokorrarekin bat datozen partaidetzazko aurrekontuak </a:t>
            </a:r>
            <a:r>
              <a:rPr lang="eu-ES" sz="1000" dirty="0">
                <a:solidFill>
                  <a:schemeClr val="tx1"/>
                </a:solidFill>
              </a:rPr>
              <a:t>sortzeko beharra. </a:t>
            </a:r>
          </a:p>
          <a:p>
            <a:pPr marL="273050" indent="-273050" algn="just">
              <a:spcAft>
                <a:spcPts val="600"/>
              </a:spcAft>
              <a:buClr>
                <a:schemeClr val="accent1">
                  <a:lumMod val="75000"/>
                </a:schemeClr>
              </a:buClr>
              <a:buSzPct val="125000"/>
              <a:buFont typeface="+mj-lt"/>
              <a:buAutoNum type="arabicPeriod"/>
            </a:pPr>
            <a:r>
              <a:rPr lang="eu-ES" sz="1000" dirty="0">
                <a:solidFill>
                  <a:schemeClr val="tx1"/>
                </a:solidFill>
              </a:rPr>
              <a:t>Herritarren artean</a:t>
            </a:r>
            <a:r>
              <a:rPr lang="eu-ES" sz="1000" b="1" dirty="0">
                <a:solidFill>
                  <a:schemeClr val="accent1">
                    <a:lumMod val="75000"/>
                  </a:schemeClr>
                </a:solidFill>
              </a:rPr>
              <a:t> gardentasunez jokatzeko eta azalpenak emateko beharra, herritarrengan konfiantza sustatzeko </a:t>
            </a:r>
            <a:r>
              <a:rPr lang="eu-ES" sz="1000" dirty="0">
                <a:solidFill>
                  <a:schemeClr val="tx1"/>
                </a:solidFill>
              </a:rPr>
              <a:t>prozesuaren inguruan, haien iritzia benetan aintzat hartzen dela ikus dezaten eta hautatutako proiektuen inplementazioaren errealitatea islatuz. </a:t>
            </a:r>
          </a:p>
          <a:p>
            <a:pPr marL="273050" indent="-273050" algn="just">
              <a:spcAft>
                <a:spcPts val="600"/>
              </a:spcAft>
              <a:buClr>
                <a:schemeClr val="accent1">
                  <a:lumMod val="75000"/>
                </a:schemeClr>
              </a:buClr>
              <a:buSzPct val="125000"/>
              <a:buFont typeface="+mj-lt"/>
              <a:buAutoNum type="arabicPeriod"/>
            </a:pPr>
            <a:r>
              <a:rPr lang="eu-ES" sz="1000" b="1" dirty="0">
                <a:solidFill>
                  <a:schemeClr val="accent1">
                    <a:lumMod val="75000"/>
                  </a:schemeClr>
                </a:solidFill>
              </a:rPr>
              <a:t>Denboran zehar jarraitutasuna duten prozesuak ezartzea</a:t>
            </a:r>
            <a:r>
              <a:rPr lang="eu-ES" sz="1000" dirty="0">
                <a:solidFill>
                  <a:schemeClr val="tx1"/>
                </a:solidFill>
              </a:rPr>
              <a:t>, herritarrek bere egingo duten dinamika formala sortzeko. </a:t>
            </a:r>
            <a:r>
              <a:rPr lang="eu-ES" sz="1000" b="1" dirty="0">
                <a:solidFill>
                  <a:schemeClr val="accent1">
                    <a:lumMod val="75000"/>
                  </a:schemeClr>
                </a:solidFill>
              </a:rPr>
              <a:t>Aurrekontu parte-hartzaileak hauteskundeen zikloetatik eta udal gobernuetako aldaketatik kanpo dagoen elementu egonkorra </a:t>
            </a:r>
            <a:r>
              <a:rPr lang="eu-ES" sz="1000" dirty="0">
                <a:solidFill>
                  <a:schemeClr val="tx1"/>
                </a:solidFill>
              </a:rPr>
              <a:t>bihurtzea. </a:t>
            </a:r>
          </a:p>
          <a:p>
            <a:pPr marL="273050" indent="-273050" algn="just">
              <a:spcAft>
                <a:spcPts val="600"/>
              </a:spcAft>
              <a:buClr>
                <a:schemeClr val="accent1">
                  <a:lumMod val="75000"/>
                </a:schemeClr>
              </a:buClr>
              <a:buSzPct val="125000"/>
              <a:buFont typeface="+mj-lt"/>
              <a:buAutoNum type="arabicPeriod"/>
            </a:pPr>
            <a:r>
              <a:rPr lang="eu-ES" sz="1000" b="1" dirty="0">
                <a:solidFill>
                  <a:schemeClr val="accent1">
                    <a:lumMod val="75000"/>
                  </a:schemeClr>
                </a:solidFill>
              </a:rPr>
              <a:t>Partaidetzazko aurrekontuen prozesuan hautatutako proiektuak hurrengo prozesuari ekin aurretik bukatzeko edo, gutxienez, nahiko aurreratuta egoteko ahalmena hobetzea</a:t>
            </a:r>
            <a:r>
              <a:rPr lang="eu-ES" sz="1000" dirty="0">
                <a:solidFill>
                  <a:schemeClr val="tx1"/>
                </a:solidFill>
              </a:rPr>
              <a:t>. </a:t>
            </a:r>
          </a:p>
          <a:p>
            <a:pPr marL="273050" indent="-273050" algn="just">
              <a:spcAft>
                <a:spcPts val="600"/>
              </a:spcAft>
              <a:buClr>
                <a:schemeClr val="accent1">
                  <a:lumMod val="75000"/>
                </a:schemeClr>
              </a:buClr>
              <a:buSzPct val="125000"/>
              <a:buFont typeface="+mj-lt"/>
              <a:buAutoNum type="arabicPeriod"/>
            </a:pPr>
            <a:r>
              <a:rPr lang="eu-ES" sz="1000" b="1" dirty="0">
                <a:solidFill>
                  <a:schemeClr val="accent1">
                    <a:lumMod val="75000"/>
                  </a:schemeClr>
                </a:solidFill>
              </a:rPr>
              <a:t>Presio taldeek herritarren kontsulta gaizki erabiltzea saihesten lagunduko duten mekanismoak ezarri behar dira, </a:t>
            </a:r>
            <a:r>
              <a:rPr lang="eu-ES" sz="1000" dirty="0">
                <a:solidFill>
                  <a:schemeClr val="tx1"/>
                </a:solidFill>
              </a:rPr>
              <a:t>herritarren lankidetzan eta deliberazioan oinarria ez duten balorazioak ekiditeko, proiektuekin eta </a:t>
            </a:r>
            <a:r>
              <a:rPr lang="eu-ES" sz="1000" dirty="0" err="1">
                <a:solidFill>
                  <a:schemeClr val="tx1"/>
                </a:solidFill>
              </a:rPr>
              <a:t>partaidetzazko</a:t>
            </a:r>
            <a:r>
              <a:rPr lang="eu-ES" sz="1000" dirty="0">
                <a:solidFill>
                  <a:schemeClr val="tx1"/>
                </a:solidFill>
              </a:rPr>
              <a:t> aurrekontuen helburuekin bat ez datozenak</a:t>
            </a:r>
            <a:r>
              <a:rPr lang="eu-ES" sz="1000" b="1" dirty="0">
                <a:solidFill>
                  <a:schemeClr val="accent1">
                    <a:lumMod val="75000"/>
                  </a:schemeClr>
                </a:solidFill>
              </a:rPr>
              <a:t>. </a:t>
            </a:r>
          </a:p>
          <a:p>
            <a:pPr marL="273050" indent="-273050" algn="just">
              <a:spcAft>
                <a:spcPts val="600"/>
              </a:spcAft>
              <a:buClr>
                <a:schemeClr val="accent1">
                  <a:lumMod val="75000"/>
                </a:schemeClr>
              </a:buClr>
              <a:buSzPct val="125000"/>
              <a:buFont typeface="+mj-lt"/>
              <a:buAutoNum type="arabicPeriod"/>
            </a:pPr>
            <a:r>
              <a:rPr lang="eu-ES" sz="1000" b="1" dirty="0">
                <a:solidFill>
                  <a:schemeClr val="accent1">
                    <a:lumMod val="75000"/>
                  </a:schemeClr>
                </a:solidFill>
              </a:rPr>
              <a:t>Prozesuari esleitutako aurrekontuaren eta lortutako benetako mailaren arteko orekari eustea</a:t>
            </a:r>
            <a:r>
              <a:rPr lang="eu-ES" sz="1000" b="1" dirty="0">
                <a:solidFill>
                  <a:schemeClr val="tx1"/>
                </a:solidFill>
              </a:rPr>
              <a:t>.</a:t>
            </a:r>
            <a:r>
              <a:rPr lang="eu-ES" sz="1000" dirty="0">
                <a:solidFill>
                  <a:schemeClr val="tx1"/>
                </a:solidFill>
              </a:rPr>
              <a:t> </a:t>
            </a:r>
          </a:p>
          <a:p>
            <a:pPr marL="273050" indent="-273050" algn="just">
              <a:spcAft>
                <a:spcPts val="600"/>
              </a:spcAft>
              <a:buClr>
                <a:schemeClr val="accent1">
                  <a:lumMod val="75000"/>
                </a:schemeClr>
              </a:buClr>
              <a:buSzPct val="125000"/>
              <a:buFont typeface="+mj-lt"/>
              <a:buAutoNum type="arabicPeriod"/>
            </a:pPr>
            <a:r>
              <a:rPr lang="eu-ES" sz="1000" b="1" dirty="0">
                <a:solidFill>
                  <a:schemeClr val="accent1">
                    <a:lumMod val="75000"/>
                  </a:schemeClr>
                </a:solidFill>
              </a:rPr>
              <a:t>Herritarrek administrazioaren eta eskumenen dinamikak hobeto ezagutzea sustatzea, eta baita Herri Aurrekontuen errealitatea hobeto ezagutzea ere</a:t>
            </a:r>
            <a:r>
              <a:rPr lang="eu-ES" sz="1000" dirty="0">
                <a:solidFill>
                  <a:schemeClr val="tx1"/>
                </a:solidFill>
              </a:rPr>
              <a:t>. Proposamenak modu espontaneoan jasotzeak herritarrek udal eskumenak ongi ezagutzen ez dituztela uzten du agerian, eta Aldundiaren edo beste Instituzio batzuen gaitasunei lotutako proposamen asko biltzera eraman gaitzake, eta bideragarritasun teknikoaren analisian baztertu egingo dira. </a:t>
            </a:r>
          </a:p>
          <a:p>
            <a:pPr marL="273050" indent="-273050" algn="just">
              <a:spcAft>
                <a:spcPts val="600"/>
              </a:spcAft>
              <a:buClr>
                <a:schemeClr val="accent1">
                  <a:lumMod val="75000"/>
                </a:schemeClr>
              </a:buClr>
              <a:buSzPct val="125000"/>
              <a:buFont typeface="+mj-lt"/>
              <a:buAutoNum type="arabicPeriod"/>
            </a:pPr>
            <a:r>
              <a:rPr lang="eu-ES" sz="1000" b="1" dirty="0">
                <a:solidFill>
                  <a:schemeClr val="accent1">
                    <a:lumMod val="75000"/>
                  </a:schemeClr>
                </a:solidFill>
              </a:rPr>
              <a:t>Adin txikietatik hasita parte-hartzean hezi beharra dago, </a:t>
            </a:r>
            <a:r>
              <a:rPr lang="eu-ES" sz="1000" dirty="0">
                <a:solidFill>
                  <a:schemeClr val="tx1"/>
                </a:solidFill>
              </a:rPr>
              <a:t>herritarrek, etorkizunean, parte hartzea normaltzat har dezaten. </a:t>
            </a:r>
          </a:p>
          <a:p>
            <a:pPr marL="273050" indent="-273050" algn="just">
              <a:spcAft>
                <a:spcPts val="600"/>
              </a:spcAft>
              <a:buClr>
                <a:schemeClr val="accent1">
                  <a:lumMod val="75000"/>
                </a:schemeClr>
              </a:buClr>
              <a:buSzPct val="125000"/>
              <a:buFont typeface="+mj-lt"/>
              <a:buAutoNum type="arabicPeriod"/>
            </a:pPr>
            <a:r>
              <a:rPr lang="eu-ES" sz="1000" b="1" dirty="0">
                <a:solidFill>
                  <a:schemeClr val="accent1">
                    <a:lumMod val="75000"/>
                  </a:schemeClr>
                </a:solidFill>
              </a:rPr>
              <a:t>Halako ekimenen inpaktua neurtzeko gai diren bide berriak eta metodologia hobeak identifikatu beharra dago</a:t>
            </a:r>
            <a:r>
              <a:rPr lang="eu-ES" sz="1000" dirty="0">
                <a:solidFill>
                  <a:schemeClr val="tx1"/>
                </a:solidFill>
              </a:rPr>
              <a:t>. </a:t>
            </a:r>
          </a:p>
        </p:txBody>
      </p:sp>
    </p:spTree>
    <p:extLst>
      <p:ext uri="{BB962C8B-B14F-4D97-AF65-F5344CB8AC3E}">
        <p14:creationId xmlns:p14="http://schemas.microsoft.com/office/powerpoint/2010/main" val="2070099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91"/>
          <p:cNvSpPr txBox="1">
            <a:spLocks/>
          </p:cNvSpPr>
          <p:nvPr/>
        </p:nvSpPr>
        <p:spPr>
          <a:xfrm>
            <a:off x="560512" y="476672"/>
            <a:ext cx="8928992" cy="340735"/>
          </a:xfrm>
          <a:prstGeom prst="rect">
            <a:avLst/>
          </a:prstGeom>
        </p:spPr>
        <p:txBody>
          <a:bodyPr spcFirstLastPara="1" wrap="square" lIns="90000" tIns="46800" rIns="90000" bIns="46800" anchor="t" anchorCtr="0">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defTabSz="914400">
              <a:spcBef>
                <a:spcPts val="0"/>
              </a:spcBef>
              <a:spcAft>
                <a:spcPts val="0"/>
              </a:spcAft>
              <a:buClr>
                <a:srgbClr val="F67031"/>
              </a:buClr>
              <a:buSzPts val="3000"/>
            </a:pPr>
            <a:r>
              <a:rPr lang="eu-ES" sz="1600" b="1">
                <a:solidFill>
                  <a:schemeClr val="accent1">
                    <a:lumMod val="75000"/>
                  </a:schemeClr>
                </a:solidFill>
                <a:latin typeface="Arial" panose="020B0604020202020204" pitchFamily="34" charset="0"/>
                <a:ea typeface="Nunito Sans"/>
                <a:cs typeface="Arial" panose="020B0604020202020204" pitchFamily="34" charset="0"/>
                <a:sym typeface="Nunito Sans"/>
              </a:rPr>
              <a:t>Proiektuaren testuingurua: OGP</a:t>
            </a:r>
          </a:p>
        </p:txBody>
      </p:sp>
      <p:sp>
        <p:nvSpPr>
          <p:cNvPr id="2" name="Rectángulo 1">
            <a:extLst>
              <a:ext uri="{FF2B5EF4-FFF2-40B4-BE49-F238E27FC236}">
                <a16:creationId xmlns:a16="http://schemas.microsoft.com/office/drawing/2014/main" id="{837DF625-735B-4AEF-9097-2AD805B6881B}"/>
              </a:ext>
            </a:extLst>
          </p:cNvPr>
          <p:cNvSpPr/>
          <p:nvPr/>
        </p:nvSpPr>
        <p:spPr>
          <a:xfrm>
            <a:off x="560512" y="1055058"/>
            <a:ext cx="8856984" cy="707886"/>
          </a:xfrm>
          <a:prstGeom prst="rect">
            <a:avLst/>
          </a:prstGeom>
        </p:spPr>
        <p:txBody>
          <a:bodyPr wrap="square">
            <a:spAutoFit/>
          </a:bodyPr>
          <a:lstStyle/>
          <a:p>
            <a:pPr algn="just"/>
            <a:r>
              <a:rPr lang="eu-ES" sz="1000" dirty="0">
                <a:solidFill>
                  <a:schemeClr val="tx1"/>
                </a:solidFill>
                <a:ea typeface="Calibri" panose="020F0502020204030204" pitchFamily="34" charset="0"/>
                <a:cs typeface="Times New Roman" panose="02020603050405020304" pitchFamily="18" charset="0"/>
              </a:rPr>
              <a:t>Euskadi Gobernu </a:t>
            </a:r>
            <a:r>
              <a:rPr lang="eu-ES" sz="1000" dirty="0" err="1">
                <a:solidFill>
                  <a:schemeClr val="tx1"/>
                </a:solidFill>
                <a:ea typeface="Calibri" panose="020F0502020204030204" pitchFamily="34" charset="0"/>
                <a:cs typeface="Times New Roman" panose="02020603050405020304" pitchFamily="18" charset="0"/>
              </a:rPr>
              <a:t>Irekirako</a:t>
            </a:r>
            <a:r>
              <a:rPr lang="eu-ES" sz="1000" dirty="0">
                <a:solidFill>
                  <a:schemeClr val="tx1"/>
                </a:solidFill>
                <a:ea typeface="Calibri" panose="020F0502020204030204" pitchFamily="34" charset="0"/>
                <a:cs typeface="Times New Roman" panose="02020603050405020304" pitchFamily="18" charset="0"/>
              </a:rPr>
              <a:t> Aliantza - Open </a:t>
            </a:r>
            <a:r>
              <a:rPr lang="eu-ES" sz="1000" dirty="0" err="1">
                <a:solidFill>
                  <a:schemeClr val="tx1"/>
                </a:solidFill>
                <a:ea typeface="Calibri" panose="020F0502020204030204" pitchFamily="34" charset="0"/>
                <a:cs typeface="Times New Roman" panose="02020603050405020304" pitchFamily="18" charset="0"/>
              </a:rPr>
              <a:t>Government</a:t>
            </a:r>
            <a:r>
              <a:rPr lang="eu-ES" sz="1000" dirty="0">
                <a:solidFill>
                  <a:schemeClr val="tx1"/>
                </a:solidFill>
                <a:ea typeface="Calibri" panose="020F0502020204030204" pitchFamily="34" charset="0"/>
                <a:cs typeface="Times New Roman" panose="02020603050405020304" pitchFamily="18" charset="0"/>
              </a:rPr>
              <a:t> </a:t>
            </a:r>
            <a:r>
              <a:rPr lang="eu-ES" sz="1000" dirty="0" err="1">
                <a:solidFill>
                  <a:schemeClr val="tx1"/>
                </a:solidFill>
                <a:ea typeface="Calibri" panose="020F0502020204030204" pitchFamily="34" charset="0"/>
                <a:cs typeface="Times New Roman" panose="02020603050405020304" pitchFamily="18" charset="0"/>
              </a:rPr>
              <a:t>Partnership</a:t>
            </a:r>
            <a:r>
              <a:rPr lang="eu-ES" sz="1000" dirty="0">
                <a:solidFill>
                  <a:schemeClr val="tx1"/>
                </a:solidFill>
                <a:ea typeface="Calibri" panose="020F0502020204030204" pitchFamily="34" charset="0"/>
                <a:cs typeface="Times New Roman" panose="02020603050405020304" pitchFamily="18" charset="0"/>
              </a:rPr>
              <a:t> delakoaren parte da. Erreferentziazko nazioarteko erakunde honen helburua da</a:t>
            </a:r>
            <a:r>
              <a:rPr lang="eu-ES" sz="1000" b="1" dirty="0">
                <a:solidFill>
                  <a:srgbClr val="00B050"/>
                </a:solidFill>
                <a:ea typeface="Calibri" panose="020F0502020204030204" pitchFamily="34" charset="0"/>
                <a:cs typeface="Times New Roman" panose="02020603050405020304" pitchFamily="18" charset="0"/>
              </a:rPr>
              <a:t> </a:t>
            </a:r>
            <a:r>
              <a:rPr lang="eu-ES" sz="1000" dirty="0">
                <a:solidFill>
                  <a:schemeClr val="tx1"/>
                </a:solidFill>
                <a:ea typeface="Calibri" panose="020F0502020204030204" pitchFamily="34" charset="0"/>
                <a:cs typeface="Times New Roman" panose="02020603050405020304" pitchFamily="18" charset="0"/>
              </a:rPr>
              <a:t>gobernu irekiagoak, arduratsuagoak eta herritarrenganako sentikorragoak sustatzeko mekanismoak ebaluatzea eta garatzea</a:t>
            </a:r>
            <a:endParaRPr lang="eu-ES" sz="1000" dirty="0">
              <a:solidFill>
                <a:schemeClr val="tx1"/>
              </a:solidFill>
              <a:latin typeface="+mj-lt"/>
              <a:ea typeface="Calibri" panose="020F0502020204030204" pitchFamily="34" charset="0"/>
              <a:cs typeface="Times New Roman" panose="02020603050405020304" pitchFamily="18" charset="0"/>
            </a:endParaRPr>
          </a:p>
          <a:p>
            <a:pPr algn="just"/>
            <a:r>
              <a:rPr lang="eu-ES" sz="1000" dirty="0">
                <a:solidFill>
                  <a:schemeClr val="tx1"/>
                </a:solidFill>
                <a:latin typeface="+mj-lt"/>
                <a:ea typeface="Calibri" panose="020F0502020204030204" pitchFamily="34" charset="0"/>
                <a:cs typeface="Times New Roman" panose="02020603050405020304" pitchFamily="18" charset="0"/>
              </a:rPr>
              <a:t>Aliantza honen baitan, instituzioen arteko lankidetzatik, maila guztietan eta gizarte eragileen parte hartzearen bidez, Euskadiko 2018-2020 Gobernu Irekiaren Ekintza Plana zehaztu da, jarraian agertzen diren 5 konpromiso nagusietan egituratua</a:t>
            </a:r>
            <a:endParaRPr lang="eu-ES" sz="1000" dirty="0">
              <a:solidFill>
                <a:schemeClr val="tx1"/>
              </a:solidFill>
              <a:latin typeface="+mj-lt"/>
            </a:endParaRPr>
          </a:p>
        </p:txBody>
      </p:sp>
      <p:sp>
        <p:nvSpPr>
          <p:cNvPr id="9" name="Rectángulo 8">
            <a:extLst>
              <a:ext uri="{FF2B5EF4-FFF2-40B4-BE49-F238E27FC236}">
                <a16:creationId xmlns:a16="http://schemas.microsoft.com/office/drawing/2014/main" id="{426A89C7-634B-4B1E-94FF-E4478FC0C436}"/>
              </a:ext>
            </a:extLst>
          </p:cNvPr>
          <p:cNvSpPr/>
          <p:nvPr/>
        </p:nvSpPr>
        <p:spPr>
          <a:xfrm>
            <a:off x="776536" y="2996951"/>
            <a:ext cx="2520280" cy="18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spcAft>
                <a:spcPts val="1200"/>
              </a:spcAft>
              <a:buFont typeface="+mj-lt"/>
              <a:buAutoNum type="arabicPeriod"/>
            </a:pPr>
            <a:r>
              <a:rPr lang="eu-ES" sz="1200" dirty="0">
                <a:solidFill>
                  <a:schemeClr val="tx1"/>
                </a:solidFill>
              </a:rPr>
              <a:t>Kontuak Ematea</a:t>
            </a:r>
          </a:p>
          <a:p>
            <a:pPr marL="228600" indent="-228600">
              <a:spcAft>
                <a:spcPts val="1200"/>
              </a:spcAft>
              <a:buFont typeface="+mj-lt"/>
              <a:buAutoNum type="arabicPeriod"/>
            </a:pPr>
            <a:r>
              <a:rPr lang="eu-ES" sz="1200" dirty="0">
                <a:solidFill>
                  <a:schemeClr val="tx1"/>
                </a:solidFill>
              </a:rPr>
              <a:t>Open data eta </a:t>
            </a:r>
            <a:r>
              <a:rPr lang="eu-ES" sz="1200" dirty="0" err="1">
                <a:solidFill>
                  <a:schemeClr val="tx1"/>
                </a:solidFill>
              </a:rPr>
              <a:t>Linked</a:t>
            </a:r>
            <a:r>
              <a:rPr lang="eu-ES" sz="1200" dirty="0">
                <a:solidFill>
                  <a:schemeClr val="tx1"/>
                </a:solidFill>
              </a:rPr>
              <a:t> Data</a:t>
            </a:r>
          </a:p>
          <a:p>
            <a:pPr marL="228600" indent="-228600">
              <a:spcAft>
                <a:spcPts val="1200"/>
              </a:spcAft>
              <a:buFont typeface="+mj-lt"/>
              <a:buAutoNum type="arabicPeriod"/>
            </a:pPr>
            <a:r>
              <a:rPr lang="eu-ES" sz="1200" dirty="0">
                <a:solidFill>
                  <a:schemeClr val="tx1"/>
                </a:solidFill>
              </a:rPr>
              <a:t>Herritarren parte-hartzearen </a:t>
            </a:r>
            <a:r>
              <a:rPr lang="eu-ES" sz="1200" dirty="0" err="1">
                <a:solidFill>
                  <a:schemeClr val="tx1"/>
                </a:solidFill>
              </a:rPr>
              <a:t>ilab</a:t>
            </a:r>
            <a:r>
              <a:rPr lang="eu-ES" sz="1200" dirty="0">
                <a:solidFill>
                  <a:schemeClr val="tx1"/>
                </a:solidFill>
              </a:rPr>
              <a:t>-a </a:t>
            </a:r>
          </a:p>
          <a:p>
            <a:pPr marL="228600" indent="-228600">
              <a:spcAft>
                <a:spcPts val="1200"/>
              </a:spcAft>
              <a:buFont typeface="+mj-lt"/>
              <a:buAutoNum type="arabicPeriod"/>
            </a:pPr>
            <a:r>
              <a:rPr lang="eu-ES" sz="1200" dirty="0">
                <a:solidFill>
                  <a:schemeClr val="tx1"/>
                </a:solidFill>
              </a:rPr>
              <a:t>Open Eskola</a:t>
            </a:r>
          </a:p>
          <a:p>
            <a:pPr marL="228600" indent="-228600">
              <a:spcAft>
                <a:spcPts val="1200"/>
              </a:spcAft>
              <a:buFont typeface="+mj-lt"/>
              <a:buAutoNum type="arabicPeriod"/>
            </a:pPr>
            <a:r>
              <a:rPr lang="eu-ES" sz="1200" dirty="0">
                <a:solidFill>
                  <a:schemeClr val="tx1"/>
                </a:solidFill>
              </a:rPr>
              <a:t>Integritatearen euskal sistema</a:t>
            </a:r>
          </a:p>
        </p:txBody>
      </p:sp>
      <p:sp>
        <p:nvSpPr>
          <p:cNvPr id="11" name="Rectángulo 10">
            <a:extLst>
              <a:ext uri="{FF2B5EF4-FFF2-40B4-BE49-F238E27FC236}">
                <a16:creationId xmlns:a16="http://schemas.microsoft.com/office/drawing/2014/main" id="{6BF76C3B-BBFB-4C8F-B405-E682FDF6E8C5}"/>
              </a:ext>
            </a:extLst>
          </p:cNvPr>
          <p:cNvSpPr/>
          <p:nvPr/>
        </p:nvSpPr>
        <p:spPr>
          <a:xfrm>
            <a:off x="776536" y="2276872"/>
            <a:ext cx="2531150" cy="5040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u-ES" sz="1100" b="1">
                <a:solidFill>
                  <a:schemeClr val="bg1"/>
                </a:solidFill>
              </a:rPr>
              <a:t>2018-2019 Ekintza Planaren Konpromisoak</a:t>
            </a:r>
          </a:p>
        </p:txBody>
      </p:sp>
      <p:sp>
        <p:nvSpPr>
          <p:cNvPr id="12" name="Rectángulo 11">
            <a:extLst>
              <a:ext uri="{FF2B5EF4-FFF2-40B4-BE49-F238E27FC236}">
                <a16:creationId xmlns:a16="http://schemas.microsoft.com/office/drawing/2014/main" id="{D5EA233C-00F6-4C08-ADE2-353062F670E7}"/>
              </a:ext>
            </a:extLst>
          </p:cNvPr>
          <p:cNvSpPr/>
          <p:nvPr/>
        </p:nvSpPr>
        <p:spPr>
          <a:xfrm>
            <a:off x="776536" y="3645024"/>
            <a:ext cx="2520280" cy="428101"/>
          </a:xfrm>
          <a:prstGeom prst="rect">
            <a:avLst/>
          </a:prstGeom>
          <a:noFill/>
          <a:ln>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sz="1100" b="1">
              <a:solidFill>
                <a:schemeClr val="tx1"/>
              </a:solidFill>
            </a:endParaRPr>
          </a:p>
        </p:txBody>
      </p:sp>
      <p:sp>
        <p:nvSpPr>
          <p:cNvPr id="19" name="Rectángulo 18">
            <a:extLst>
              <a:ext uri="{FF2B5EF4-FFF2-40B4-BE49-F238E27FC236}">
                <a16:creationId xmlns:a16="http://schemas.microsoft.com/office/drawing/2014/main" id="{BB012B32-432C-4E77-A0FB-1FB7E2BB314F}"/>
              </a:ext>
            </a:extLst>
          </p:cNvPr>
          <p:cNvSpPr/>
          <p:nvPr/>
        </p:nvSpPr>
        <p:spPr>
          <a:xfrm>
            <a:off x="4160914" y="2518564"/>
            <a:ext cx="5112566" cy="2753025"/>
          </a:xfrm>
          <a:prstGeom prst="rect">
            <a:avLst/>
          </a:prstGeom>
          <a:solidFill>
            <a:schemeClr val="accent1">
              <a:lumMod val="20000"/>
              <a:lumOff val="80000"/>
            </a:schemeClr>
          </a:solidFill>
          <a:ln>
            <a:solidFill>
              <a:schemeClr val="accent1">
                <a:lumMod val="60000"/>
                <a:lumOff val="40000"/>
              </a:schemeClr>
            </a:solidFill>
          </a:ln>
        </p:spPr>
        <p:txBody>
          <a:bodyPr wrap="square" lIns="144000" tIns="144000" rIns="180000" bIns="144000" anchor="ctr">
            <a:spAutoFit/>
          </a:bodyPr>
          <a:lstStyle/>
          <a:p>
            <a:pPr fontAlgn="base">
              <a:spcAft>
                <a:spcPts val="600"/>
              </a:spcAft>
            </a:pPr>
            <a:r>
              <a:rPr lang="eu-ES" sz="1000" b="1" dirty="0">
                <a:solidFill>
                  <a:schemeClr val="accent1">
                    <a:lumMod val="75000"/>
                  </a:schemeClr>
                </a:solidFill>
                <a:ea typeface="Calibri" panose="020F0502020204030204" pitchFamily="34" charset="0"/>
                <a:cs typeface="Times New Roman" panose="02020603050405020304" pitchFamily="18" charset="0"/>
              </a:rPr>
              <a:t>Proiektu hau 3. konpromisoan </a:t>
            </a:r>
            <a:r>
              <a:rPr lang="eu-ES" sz="1000" b="1" dirty="0" err="1">
                <a:solidFill>
                  <a:schemeClr val="accent1">
                    <a:lumMod val="75000"/>
                  </a:schemeClr>
                </a:solidFill>
                <a:ea typeface="Calibri" panose="020F0502020204030204" pitchFamily="34" charset="0"/>
                <a:cs typeface="Times New Roman" panose="02020603050405020304" pitchFamily="18" charset="0"/>
              </a:rPr>
              <a:t>testuinguratzen</a:t>
            </a:r>
            <a:r>
              <a:rPr lang="eu-ES" sz="1000" b="1" dirty="0">
                <a:solidFill>
                  <a:schemeClr val="accent1">
                    <a:lumMod val="75000"/>
                  </a:schemeClr>
                </a:solidFill>
                <a:ea typeface="Calibri" panose="020F0502020204030204" pitchFamily="34" charset="0"/>
                <a:cs typeface="Times New Roman" panose="02020603050405020304" pitchFamily="18" charset="0"/>
              </a:rPr>
              <a:t> da, Herritarren parte-hartzearen </a:t>
            </a:r>
            <a:r>
              <a:rPr lang="eu-ES" sz="1000" b="1" dirty="0" err="1">
                <a:solidFill>
                  <a:schemeClr val="accent1">
                    <a:lumMod val="75000"/>
                  </a:schemeClr>
                </a:solidFill>
                <a:ea typeface="Calibri" panose="020F0502020204030204" pitchFamily="34" charset="0"/>
                <a:cs typeface="Times New Roman" panose="02020603050405020304" pitchFamily="18" charset="0"/>
              </a:rPr>
              <a:t>ilab-a</a:t>
            </a:r>
            <a:r>
              <a:rPr lang="eu-ES" sz="1000" b="1" dirty="0">
                <a:solidFill>
                  <a:schemeClr val="accent1">
                    <a:lumMod val="75000"/>
                  </a:schemeClr>
                </a:solidFill>
                <a:ea typeface="Calibri" panose="020F0502020204030204" pitchFamily="34" charset="0"/>
                <a:cs typeface="Times New Roman" panose="02020603050405020304" pitchFamily="18" charset="0"/>
              </a:rPr>
              <a:t>, honako helburu bilatzen</a:t>
            </a:r>
            <a:r>
              <a:rPr lang="eu-ES" sz="1000" b="1" dirty="0">
                <a:solidFill>
                  <a:srgbClr val="00B050"/>
                </a:solidFill>
                <a:ea typeface="Calibri" panose="020F0502020204030204" pitchFamily="34" charset="0"/>
                <a:cs typeface="Times New Roman" panose="02020603050405020304" pitchFamily="18" charset="0"/>
              </a:rPr>
              <a:t> </a:t>
            </a:r>
            <a:r>
              <a:rPr lang="eu-ES" sz="1000" b="1" dirty="0">
                <a:solidFill>
                  <a:schemeClr val="accent1">
                    <a:lumMod val="75000"/>
                  </a:schemeClr>
                </a:solidFill>
                <a:ea typeface="Calibri" panose="020F0502020204030204" pitchFamily="34" charset="0"/>
                <a:cs typeface="Times New Roman" panose="02020603050405020304" pitchFamily="18" charset="0"/>
              </a:rPr>
              <a:t>duena</a:t>
            </a:r>
            <a:r>
              <a:rPr lang="eu-ES" sz="1000" dirty="0">
                <a:solidFill>
                  <a:schemeClr val="tx1"/>
                </a:solidFill>
                <a:ea typeface="Calibri" panose="020F0502020204030204" pitchFamily="34" charset="0"/>
                <a:cs typeface="Times New Roman" panose="02020603050405020304" pitchFamily="18" charset="0"/>
              </a:rPr>
              <a:t>:</a:t>
            </a:r>
            <a:endParaRPr lang="eu-ES" sz="1000" dirty="0">
              <a:solidFill>
                <a:schemeClr val="tx1"/>
              </a:solidFill>
              <a:latin typeface="+mj-lt"/>
            </a:endParaRPr>
          </a:p>
          <a:p>
            <a:pPr marL="268288" indent="-144000" fontAlgn="base">
              <a:spcAft>
                <a:spcPts val="600"/>
              </a:spcAft>
              <a:buFont typeface="Wingdings" panose="05000000000000000000" pitchFamily="2" charset="2"/>
              <a:buChar char="q"/>
            </a:pPr>
            <a:r>
              <a:rPr lang="eu-ES" sz="1000" dirty="0">
                <a:solidFill>
                  <a:schemeClr val="tx1"/>
                </a:solidFill>
                <a:latin typeface="+mj-lt"/>
              </a:rPr>
              <a:t>Lankidetza publiko-pribatua: balio publikoa batera sortzeko herritarren parte-hartzearen gainean ikasteko espazioa izatea</a:t>
            </a:r>
          </a:p>
          <a:p>
            <a:pPr marL="268288" indent="-144000" fontAlgn="base">
              <a:spcAft>
                <a:spcPts val="600"/>
              </a:spcAft>
              <a:buFont typeface="Wingdings" panose="05000000000000000000" pitchFamily="2" charset="2"/>
              <a:buChar char="q"/>
            </a:pPr>
            <a:r>
              <a:rPr lang="eu-ES" sz="1000" dirty="0">
                <a:solidFill>
                  <a:schemeClr val="tx1"/>
                </a:solidFill>
                <a:latin typeface="+mj-lt"/>
              </a:rPr>
              <a:t>Berrikuntzak esperimentatzea herritarren parte-hartzean, eskala txikiko proiektu pilotuen sustapenaren eta horien </a:t>
            </a:r>
            <a:r>
              <a:rPr lang="eu-ES" sz="1000" dirty="0" err="1">
                <a:solidFill>
                  <a:schemeClr val="tx1"/>
                </a:solidFill>
                <a:latin typeface="+mj-lt"/>
              </a:rPr>
              <a:t>testatzearen</a:t>
            </a:r>
            <a:r>
              <a:rPr lang="eu-ES" sz="1000" dirty="0">
                <a:solidFill>
                  <a:schemeClr val="tx1"/>
                </a:solidFill>
                <a:latin typeface="+mj-lt"/>
              </a:rPr>
              <a:t> bidez</a:t>
            </a:r>
          </a:p>
          <a:p>
            <a:pPr marL="268288" indent="-144000" fontAlgn="base">
              <a:spcAft>
                <a:spcPts val="600"/>
              </a:spcAft>
              <a:buFont typeface="Wingdings" panose="05000000000000000000" pitchFamily="2" charset="2"/>
              <a:buChar char="q"/>
            </a:pPr>
            <a:r>
              <a:rPr lang="eu-ES" sz="1000" dirty="0" err="1">
                <a:solidFill>
                  <a:schemeClr val="tx1"/>
                </a:solidFill>
                <a:latin typeface="+mj-lt"/>
              </a:rPr>
              <a:t>Enpatizatzeko</a:t>
            </a:r>
            <a:r>
              <a:rPr lang="eu-ES" sz="1000" dirty="0">
                <a:solidFill>
                  <a:schemeClr val="tx1"/>
                </a:solidFill>
                <a:latin typeface="+mj-lt"/>
              </a:rPr>
              <a:t>, definitzeko, asmatzeko, ereduak ezartzeko eta </a:t>
            </a:r>
            <a:r>
              <a:rPr lang="eu-ES" sz="1000" dirty="0" err="1">
                <a:solidFill>
                  <a:schemeClr val="tx1"/>
                </a:solidFill>
                <a:latin typeface="+mj-lt"/>
              </a:rPr>
              <a:t>testatzeko</a:t>
            </a:r>
            <a:r>
              <a:rPr lang="eu-ES" sz="1000" dirty="0">
                <a:solidFill>
                  <a:schemeClr val="tx1"/>
                </a:solidFill>
                <a:latin typeface="+mj-lt"/>
              </a:rPr>
              <a:t> aukera ematen duten metodologia berritzaileak eta sortzaileak erabiltzea</a:t>
            </a:r>
          </a:p>
          <a:p>
            <a:pPr marL="268288" indent="-144000" fontAlgn="base">
              <a:spcAft>
                <a:spcPts val="600"/>
              </a:spcAft>
              <a:buFont typeface="Wingdings" panose="05000000000000000000" pitchFamily="2" charset="2"/>
              <a:buChar char="q"/>
            </a:pPr>
            <a:r>
              <a:rPr lang="eu-ES" sz="1000" dirty="0">
                <a:solidFill>
                  <a:schemeClr val="tx1"/>
                </a:solidFill>
                <a:latin typeface="+mj-lt"/>
              </a:rPr>
              <a:t>Arriskua kudeatzea; horren bidez, administrazioek hobeto esperimentatuko eta toleratuko dute porrota, herritarren artean duen eragina gutxitzearen ondorioz</a:t>
            </a:r>
          </a:p>
          <a:p>
            <a:pPr marL="268288" indent="-144000" fontAlgn="base">
              <a:spcAft>
                <a:spcPts val="600"/>
              </a:spcAft>
              <a:buFont typeface="Wingdings" panose="05000000000000000000" pitchFamily="2" charset="2"/>
              <a:buChar char="q"/>
            </a:pPr>
            <a:r>
              <a:rPr lang="eu-ES" sz="1000" dirty="0">
                <a:solidFill>
                  <a:schemeClr val="tx1"/>
                </a:solidFill>
                <a:latin typeface="+mj-lt"/>
              </a:rPr>
              <a:t>Berrikuntza publikoarekiko konpromisoa, gobernu onerako: integritatea, gardentasuna, kontuak ematea eta lankidetza eraikitzailea</a:t>
            </a:r>
          </a:p>
          <a:p>
            <a:pPr marL="268288" indent="-144000" fontAlgn="base">
              <a:spcAft>
                <a:spcPts val="600"/>
              </a:spcAft>
              <a:buFont typeface="Wingdings" panose="05000000000000000000" pitchFamily="2" charset="2"/>
              <a:buChar char="q"/>
            </a:pPr>
            <a:r>
              <a:rPr lang="eu-ES" sz="1000" dirty="0">
                <a:solidFill>
                  <a:schemeClr val="tx1"/>
                </a:solidFill>
                <a:latin typeface="+mj-lt"/>
              </a:rPr>
              <a:t>Erakundeen arteko erreferentea duen jarduketa, jardunbide egokiak zabaltzeko</a:t>
            </a:r>
          </a:p>
        </p:txBody>
      </p:sp>
      <p:sp>
        <p:nvSpPr>
          <p:cNvPr id="4" name="Flecha: a la derecha 3">
            <a:extLst>
              <a:ext uri="{FF2B5EF4-FFF2-40B4-BE49-F238E27FC236}">
                <a16:creationId xmlns:a16="http://schemas.microsoft.com/office/drawing/2014/main" id="{3AE8F384-D7A8-40AE-B247-E80EB824295F}"/>
              </a:ext>
            </a:extLst>
          </p:cNvPr>
          <p:cNvSpPr/>
          <p:nvPr/>
        </p:nvSpPr>
        <p:spPr>
          <a:xfrm>
            <a:off x="3512840" y="3648971"/>
            <a:ext cx="504056" cy="428101"/>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a:p>
        </p:txBody>
      </p:sp>
    </p:spTree>
    <p:extLst>
      <p:ext uri="{BB962C8B-B14F-4D97-AF65-F5344CB8AC3E}">
        <p14:creationId xmlns:p14="http://schemas.microsoft.com/office/powerpoint/2010/main" val="21532249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589CD0AD-FA3F-4E4F-A9CA-718C9214DBA8}"/>
              </a:ext>
            </a:extLst>
          </p:cNvPr>
          <p:cNvSpPr/>
          <p:nvPr/>
        </p:nvSpPr>
        <p:spPr>
          <a:xfrm>
            <a:off x="560512" y="692696"/>
            <a:ext cx="8784976" cy="707886"/>
          </a:xfrm>
          <a:prstGeom prst="rect">
            <a:avLst/>
          </a:prstGeom>
        </p:spPr>
        <p:txBody>
          <a:bodyPr wrap="square">
            <a:spAutoFit/>
          </a:bodyPr>
          <a:lstStyle/>
          <a:p>
            <a:pPr algn="just"/>
            <a:r>
              <a:rPr lang="eu-ES" sz="1000" dirty="0">
                <a:solidFill>
                  <a:schemeClr val="tx1"/>
                </a:solidFill>
                <a:latin typeface="+mj-lt"/>
                <a:ea typeface="Calibri" panose="020F0502020204030204" pitchFamily="34" charset="0"/>
                <a:cs typeface="Times New Roman" panose="02020603050405020304" pitchFamily="18" charset="0"/>
              </a:rPr>
              <a:t>Herritarren partaidetzarako 3 I-</a:t>
            </a:r>
            <a:r>
              <a:rPr lang="eu-ES" sz="1000" dirty="0" err="1">
                <a:solidFill>
                  <a:schemeClr val="tx1"/>
                </a:solidFill>
                <a:latin typeface="+mj-lt"/>
                <a:ea typeface="Calibri" panose="020F0502020204030204" pitchFamily="34" charset="0"/>
                <a:cs typeface="Times New Roman" panose="02020603050405020304" pitchFamily="18" charset="0"/>
              </a:rPr>
              <a:t>lab</a:t>
            </a:r>
            <a:r>
              <a:rPr lang="eu-ES" sz="1000" dirty="0">
                <a:solidFill>
                  <a:schemeClr val="tx1"/>
                </a:solidFill>
                <a:latin typeface="+mj-lt"/>
                <a:ea typeface="Calibri" panose="020F0502020204030204" pitchFamily="34" charset="0"/>
                <a:cs typeface="Times New Roman" panose="02020603050405020304" pitchFamily="18" charset="0"/>
              </a:rPr>
              <a:t> konpromisoaren jardueren barruan, hainbat proiektu pilotu garatu dira.</a:t>
            </a:r>
          </a:p>
          <a:p>
            <a:pPr algn="just"/>
            <a:endParaRPr lang="eu-ES" sz="1000" dirty="0">
              <a:solidFill>
                <a:schemeClr val="tx1"/>
              </a:solidFill>
              <a:latin typeface="+mj-lt"/>
              <a:ea typeface="Calibri" panose="020F0502020204030204" pitchFamily="34" charset="0"/>
              <a:cs typeface="Times New Roman" panose="02020603050405020304" pitchFamily="18" charset="0"/>
            </a:endParaRPr>
          </a:p>
          <a:p>
            <a:pPr algn="just"/>
            <a:r>
              <a:rPr lang="eu-ES" sz="1000" dirty="0">
                <a:solidFill>
                  <a:schemeClr val="tx1"/>
                </a:solidFill>
                <a:latin typeface="+mj-lt"/>
                <a:ea typeface="Calibri" panose="020F0502020204030204" pitchFamily="34" charset="0"/>
                <a:cs typeface="Times New Roman" panose="02020603050405020304" pitchFamily="18" charset="0"/>
              </a:rPr>
              <a:t>Zehazki, proiektu pilotu honek </a:t>
            </a:r>
            <a:r>
              <a:rPr lang="eu-ES" sz="1000" b="1" dirty="0">
                <a:solidFill>
                  <a:schemeClr val="accent1">
                    <a:lumMod val="75000"/>
                  </a:schemeClr>
                </a:solidFill>
                <a:cs typeface="Times New Roman" panose="02020603050405020304" pitchFamily="18" charset="0"/>
              </a:rPr>
              <a:t>partaidetzazko aurrekontuen prozesuetan jartzen du arreta</a:t>
            </a:r>
            <a:r>
              <a:rPr lang="eu-ES" sz="1000" dirty="0">
                <a:solidFill>
                  <a:schemeClr val="tx1"/>
                </a:solidFill>
                <a:latin typeface="+mj-lt"/>
                <a:ea typeface="Calibri" panose="020F0502020204030204" pitchFamily="34" charset="0"/>
                <a:cs typeface="Times New Roman" panose="02020603050405020304" pitchFamily="18" charset="0"/>
              </a:rPr>
              <a:t>, hainbat eredu edo egiteko modu identifikatzeko, horiek konfiguratzeko gakoak identifikatzeko eta horiek diseinatzeko, gauzatzeko, jarraipena egiteko eta ebaluatzeko gomendio batzuk emateko.</a:t>
            </a:r>
          </a:p>
        </p:txBody>
      </p:sp>
      <p:sp>
        <p:nvSpPr>
          <p:cNvPr id="13" name="Rectángulo 12">
            <a:extLst>
              <a:ext uri="{FF2B5EF4-FFF2-40B4-BE49-F238E27FC236}">
                <a16:creationId xmlns:a16="http://schemas.microsoft.com/office/drawing/2014/main" id="{1DEAE806-B561-4B99-841F-515FA7D5CBD8}"/>
              </a:ext>
            </a:extLst>
          </p:cNvPr>
          <p:cNvSpPr/>
          <p:nvPr/>
        </p:nvSpPr>
        <p:spPr>
          <a:xfrm>
            <a:off x="1568624" y="2311551"/>
            <a:ext cx="2016224" cy="973433"/>
          </a:xfrm>
          <a:prstGeom prst="rect">
            <a:avLst/>
          </a:prstGeom>
          <a:no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gn="ctr"/>
            <a:r>
              <a:rPr lang="eu-ES" sz="1050">
                <a:solidFill>
                  <a:schemeClr val="tx1"/>
                </a:solidFill>
              </a:rPr>
              <a:t>Esperientziak aztertzea eta alderdi bereizgarriak eta jardunbide egokiak identifikatzea</a:t>
            </a:r>
          </a:p>
        </p:txBody>
      </p:sp>
      <p:sp>
        <p:nvSpPr>
          <p:cNvPr id="14" name="Rectángulo 13">
            <a:extLst>
              <a:ext uri="{FF2B5EF4-FFF2-40B4-BE49-F238E27FC236}">
                <a16:creationId xmlns:a16="http://schemas.microsoft.com/office/drawing/2014/main" id="{64403D8D-14F7-4CB7-9739-4DE9AE80E3A8}"/>
              </a:ext>
            </a:extLst>
          </p:cNvPr>
          <p:cNvSpPr/>
          <p:nvPr/>
        </p:nvSpPr>
        <p:spPr>
          <a:xfrm>
            <a:off x="3721345" y="2311551"/>
            <a:ext cx="2016224" cy="973433"/>
          </a:xfrm>
          <a:prstGeom prst="rect">
            <a:avLst/>
          </a:prstGeom>
          <a:no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gn="ctr"/>
            <a:r>
              <a:rPr lang="eu-ES" sz="1050">
                <a:solidFill>
                  <a:schemeClr val="tx1"/>
                </a:solidFill>
              </a:rPr>
              <a:t>Partaidetzazko Aurrekontuak konfiguratzeko gakoak identifikatzea</a:t>
            </a:r>
          </a:p>
        </p:txBody>
      </p:sp>
      <p:sp>
        <p:nvSpPr>
          <p:cNvPr id="15" name="Rectángulo 14">
            <a:extLst>
              <a:ext uri="{FF2B5EF4-FFF2-40B4-BE49-F238E27FC236}">
                <a16:creationId xmlns:a16="http://schemas.microsoft.com/office/drawing/2014/main" id="{3DBC1788-F14B-4C63-BF70-984CEC195355}"/>
              </a:ext>
            </a:extLst>
          </p:cNvPr>
          <p:cNvSpPr/>
          <p:nvPr/>
        </p:nvSpPr>
        <p:spPr>
          <a:xfrm>
            <a:off x="5874066" y="2311550"/>
            <a:ext cx="2016224" cy="973433"/>
          </a:xfrm>
          <a:prstGeom prst="rect">
            <a:avLst/>
          </a:prstGeom>
          <a:no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gn="ctr"/>
            <a:r>
              <a:rPr lang="eu-ES" sz="1050">
                <a:solidFill>
                  <a:schemeClr val="tx1"/>
                </a:solidFill>
              </a:rPr>
              <a:t>Aholkuak eta gomendioak ematea</a:t>
            </a:r>
          </a:p>
        </p:txBody>
      </p:sp>
      <p:sp>
        <p:nvSpPr>
          <p:cNvPr id="17" name="Rectángulo 16">
            <a:extLst>
              <a:ext uri="{FF2B5EF4-FFF2-40B4-BE49-F238E27FC236}">
                <a16:creationId xmlns:a16="http://schemas.microsoft.com/office/drawing/2014/main" id="{24D8DC51-8808-4123-964C-0C5308D748DA}"/>
              </a:ext>
            </a:extLst>
          </p:cNvPr>
          <p:cNvSpPr/>
          <p:nvPr/>
        </p:nvSpPr>
        <p:spPr>
          <a:xfrm>
            <a:off x="2432720" y="1943254"/>
            <a:ext cx="4778476" cy="261610"/>
          </a:xfrm>
          <a:prstGeom prst="rect">
            <a:avLst/>
          </a:prstGeom>
        </p:spPr>
        <p:txBody>
          <a:bodyPr wrap="square">
            <a:spAutoFit/>
          </a:bodyPr>
          <a:lstStyle/>
          <a:p>
            <a:pPr algn="ctr"/>
            <a:r>
              <a:rPr lang="eu-ES" sz="1100" b="1">
                <a:solidFill>
                  <a:schemeClr val="accent6">
                    <a:lumMod val="75000"/>
                  </a:schemeClr>
                </a:solidFill>
                <a:cs typeface="Times New Roman" panose="02020603050405020304" pitchFamily="18" charset="0"/>
              </a:rPr>
              <a:t>Proiektu honen helburuak</a:t>
            </a:r>
            <a:endParaRPr lang="eu-ES" sz="1000">
              <a:solidFill>
                <a:schemeClr val="accent6">
                  <a:lumMod val="75000"/>
                </a:schemeClr>
              </a:solidFill>
            </a:endParaRPr>
          </a:p>
        </p:txBody>
      </p:sp>
    </p:spTree>
    <p:extLst>
      <p:ext uri="{BB962C8B-B14F-4D97-AF65-F5344CB8AC3E}">
        <p14:creationId xmlns:p14="http://schemas.microsoft.com/office/powerpoint/2010/main" val="6117092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B22F5BA-529D-417C-AD85-7E7B0AA87F3D}"/>
              </a:ext>
            </a:extLst>
          </p:cNvPr>
          <p:cNvSpPr/>
          <p:nvPr/>
        </p:nvSpPr>
        <p:spPr>
          <a:xfrm>
            <a:off x="0" y="0"/>
            <a:ext cx="365685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5600"/>
            <a:r>
              <a:rPr lang="eu-ES" sz="2800" dirty="0"/>
              <a:t>2. Partaidetzazko aurrekontuen kontzeptura sarrera</a:t>
            </a:r>
          </a:p>
        </p:txBody>
      </p:sp>
      <p:pic>
        <p:nvPicPr>
          <p:cNvPr id="25602" name="Picture 2">
            <a:extLst>
              <a:ext uri="{FF2B5EF4-FFF2-40B4-BE49-F238E27FC236}">
                <a16:creationId xmlns:a16="http://schemas.microsoft.com/office/drawing/2014/main" id="{ED742C63-6668-4360-B9A2-95728360D306}"/>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17296" y="4653136"/>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105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9B2B340-5970-4CA1-AFDD-49EE1F41E2AA}"/>
              </a:ext>
            </a:extLst>
          </p:cNvPr>
          <p:cNvSpPr/>
          <p:nvPr/>
        </p:nvSpPr>
        <p:spPr>
          <a:xfrm>
            <a:off x="560512" y="950232"/>
            <a:ext cx="8856984" cy="4555093"/>
          </a:xfrm>
          <a:prstGeom prst="rect">
            <a:avLst/>
          </a:prstGeom>
        </p:spPr>
        <p:txBody>
          <a:bodyPr wrap="square">
            <a:spAutoFit/>
          </a:bodyPr>
          <a:lstStyle/>
          <a:p>
            <a:pPr algn="just"/>
            <a:r>
              <a:rPr lang="eu-ES" sz="1000" dirty="0">
                <a:solidFill>
                  <a:schemeClr val="tx1"/>
                </a:solidFill>
              </a:rPr>
              <a:t>Honela defini ditzakegu partaidetzazko aurrekontuen prozesuak: </a:t>
            </a:r>
            <a:r>
              <a:rPr lang="eu-ES" sz="1000" b="1" dirty="0">
                <a:solidFill>
                  <a:schemeClr val="accent1">
                    <a:lumMod val="75000"/>
                  </a:schemeClr>
                </a:solidFill>
              </a:rPr>
              <a:t>herritarrek esku hartzeko tresna, zeinaren bitartez herritarrek herri aurrekontuak egiten, haien jarraipenean eta kontrolean parte hartu dezaketen</a:t>
            </a:r>
            <a:r>
              <a:rPr lang="eu-ES" sz="1000" dirty="0">
                <a:solidFill>
                  <a:schemeClr val="tx1"/>
                </a:solidFill>
              </a:rPr>
              <a:t>. </a:t>
            </a:r>
          </a:p>
          <a:p>
            <a:pPr algn="just"/>
            <a:endParaRPr lang="es-ES" sz="1000" dirty="0">
              <a:solidFill>
                <a:schemeClr val="tx1"/>
              </a:solidFill>
            </a:endParaRPr>
          </a:p>
          <a:p>
            <a:pPr algn="just"/>
            <a:r>
              <a:rPr lang="eu-ES" sz="1000" dirty="0">
                <a:solidFill>
                  <a:schemeClr val="tx1"/>
                </a:solidFill>
              </a:rPr>
              <a:t>Argi dago partaidetzazko aurrekontuen xedea dela </a:t>
            </a:r>
            <a:r>
              <a:rPr lang="eu-ES" sz="1000" b="1" dirty="0">
                <a:solidFill>
                  <a:schemeClr val="accent1">
                    <a:lumMod val="75000"/>
                  </a:schemeClr>
                </a:solidFill>
              </a:rPr>
              <a:t>herritarrek herri-kontuetan eta herri-politiketan esku-hartzea </a:t>
            </a:r>
            <a:r>
              <a:rPr lang="eu-ES" sz="1000" dirty="0">
                <a:solidFill>
                  <a:schemeClr val="tx1"/>
                </a:solidFill>
              </a:rPr>
              <a:t>eta horrela </a:t>
            </a:r>
            <a:r>
              <a:rPr lang="eu-ES" sz="1000" b="1" dirty="0">
                <a:solidFill>
                  <a:schemeClr val="accent1">
                    <a:lumMod val="75000"/>
                  </a:schemeClr>
                </a:solidFill>
              </a:rPr>
              <a:t>herritarren beharrei hobeto erantzun ahal izatea. </a:t>
            </a:r>
            <a:r>
              <a:rPr lang="eu-ES" sz="1000" dirty="0">
                <a:solidFill>
                  <a:schemeClr val="tx1"/>
                </a:solidFill>
              </a:rPr>
              <a:t>Hori guztia, gainera, </a:t>
            </a:r>
            <a:r>
              <a:rPr lang="eu-ES" sz="1000" b="1" dirty="0">
                <a:solidFill>
                  <a:schemeClr val="accent1">
                    <a:lumMod val="75000"/>
                  </a:schemeClr>
                </a:solidFill>
              </a:rPr>
              <a:t>kudeaketa publikoaren gardentasun, eraginkortasun eta efikazia areagotzen jarraitzeko</a:t>
            </a:r>
            <a:r>
              <a:rPr lang="eu-ES" sz="1000" dirty="0">
                <a:solidFill>
                  <a:schemeClr val="tx1"/>
                </a:solidFill>
              </a:rPr>
              <a:t> ikuspegia barne hartuz. </a:t>
            </a:r>
          </a:p>
          <a:p>
            <a:pPr algn="just"/>
            <a:endParaRPr lang="es-ES" sz="1000" dirty="0">
              <a:solidFill>
                <a:schemeClr val="tx1"/>
              </a:solidFill>
            </a:endParaRPr>
          </a:p>
          <a:p>
            <a:pPr algn="just">
              <a:spcAft>
                <a:spcPts val="600"/>
              </a:spcAft>
            </a:pPr>
            <a:r>
              <a:rPr lang="eu-ES" sz="1000" dirty="0">
                <a:solidFill>
                  <a:schemeClr val="tx1"/>
                </a:solidFill>
              </a:rPr>
              <a:t>Partaidetzazko aurrekontuei hurbiltzeko hainbat bide badaude ere, horiek guztiek </a:t>
            </a:r>
            <a:r>
              <a:rPr lang="eu-ES" sz="1000" b="1" dirty="0">
                <a:solidFill>
                  <a:schemeClr val="accent1">
                    <a:lumMod val="75000"/>
                  </a:schemeClr>
                </a:solidFill>
              </a:rPr>
              <a:t>hainbat ezaugarri dituzte komunean </a:t>
            </a:r>
            <a:r>
              <a:rPr lang="eu-ES" sz="1000" dirty="0">
                <a:solidFill>
                  <a:schemeClr val="tx1"/>
                </a:solidFill>
              </a:rPr>
              <a:t>edo burutzeko modua eta eragin positiboak partekatzen dituzte: </a:t>
            </a:r>
          </a:p>
          <a:p>
            <a:pPr marL="144000" indent="-144000" algn="just">
              <a:spcAft>
                <a:spcPts val="600"/>
              </a:spcAft>
              <a:buFont typeface="Wingdings" panose="05000000000000000000" pitchFamily="2" charset="2"/>
              <a:buChar char="q"/>
            </a:pPr>
            <a:r>
              <a:rPr lang="eu-ES" sz="1000" dirty="0">
                <a:solidFill>
                  <a:schemeClr val="tx1"/>
                </a:solidFill>
              </a:rPr>
              <a:t>Unibertsalak dira, hau da, herritar guztiei irekiak, elkarteen bidez antolatu ala ez. Herritarren parte-hartze zuzena dakarte eta, ondorioz, demokrazia parte-hartzailean sakontzea.</a:t>
            </a:r>
          </a:p>
          <a:p>
            <a:pPr marL="144000" indent="-144000" algn="just">
              <a:spcAft>
                <a:spcPts val="600"/>
              </a:spcAft>
              <a:buFont typeface="Wingdings" panose="05000000000000000000" pitchFamily="2" charset="2"/>
              <a:buChar char="q"/>
            </a:pPr>
            <a:r>
              <a:rPr lang="eu-ES" sz="1000" dirty="0">
                <a:solidFill>
                  <a:schemeClr val="tx1"/>
                </a:solidFill>
              </a:rPr>
              <a:t>Arazoen benetako irtenbide praktikoak bilatzen dituzte.</a:t>
            </a:r>
          </a:p>
          <a:p>
            <a:pPr marL="144000" indent="-144000" algn="just">
              <a:spcAft>
                <a:spcPts val="600"/>
              </a:spcAft>
              <a:buFont typeface="Wingdings" panose="05000000000000000000" pitchFamily="2" charset="2"/>
              <a:buChar char="q"/>
            </a:pPr>
            <a:r>
              <a:rPr lang="eu-ES" sz="1000" dirty="0">
                <a:solidFill>
                  <a:schemeClr val="tx1"/>
                </a:solidFill>
              </a:rPr>
              <a:t>Udal kudeaketaren gardentasun handiagoa eta efizientzia errazten dute.</a:t>
            </a:r>
          </a:p>
          <a:p>
            <a:pPr marL="144000" indent="-144000" algn="just">
              <a:spcAft>
                <a:spcPts val="600"/>
              </a:spcAft>
              <a:buFont typeface="Wingdings" panose="05000000000000000000" pitchFamily="2" charset="2"/>
              <a:buChar char="q"/>
            </a:pPr>
            <a:r>
              <a:rPr lang="eu-ES" sz="1000" dirty="0">
                <a:solidFill>
                  <a:schemeClr val="tx1"/>
                </a:solidFill>
              </a:rPr>
              <a:t>Bildutako zergei emango zaien jomugan adostasun handiagoa eragin dezakete. </a:t>
            </a:r>
          </a:p>
          <a:p>
            <a:pPr marL="144000" indent="-144000" algn="just">
              <a:spcAft>
                <a:spcPts val="600"/>
              </a:spcAft>
              <a:buFont typeface="Wingdings" panose="05000000000000000000" pitchFamily="2" charset="2"/>
              <a:buChar char="q"/>
            </a:pPr>
            <a:r>
              <a:rPr lang="eu-ES" sz="1000" dirty="0">
                <a:solidFill>
                  <a:schemeClr val="tx1"/>
                </a:solidFill>
              </a:rPr>
              <a:t>Elkarrizketa-guneak zehazten dituzten arauen multzo baten buruan garatzen da partaidetza.</a:t>
            </a:r>
          </a:p>
          <a:p>
            <a:pPr marL="144000" indent="-144000" algn="just">
              <a:spcAft>
                <a:spcPts val="600"/>
              </a:spcAft>
              <a:buFont typeface="Wingdings" panose="05000000000000000000" pitchFamily="2" charset="2"/>
              <a:buChar char="q"/>
            </a:pPr>
            <a:r>
              <a:rPr lang="eu-ES" sz="1000" dirty="0">
                <a:solidFill>
                  <a:schemeClr val="tx1"/>
                </a:solidFill>
              </a:rPr>
              <a:t>Partaidetzak erabakiak hartzea ahalbidetzen du, eta dagoeneko hartu diren erabaki politikoen inguruko</a:t>
            </a:r>
            <a:r>
              <a:rPr lang="eu-ES" sz="1000" b="1" dirty="0">
                <a:solidFill>
                  <a:srgbClr val="00B050"/>
                </a:solidFill>
              </a:rPr>
              <a:t>  </a:t>
            </a:r>
            <a:r>
              <a:rPr lang="eu-ES" sz="1000" dirty="0">
                <a:solidFill>
                  <a:schemeClr val="tx1"/>
                </a:solidFill>
              </a:rPr>
              <a:t>iritzia eman</a:t>
            </a:r>
            <a:r>
              <a:rPr lang="eu-ES" sz="1000" b="1" dirty="0">
                <a:solidFill>
                  <a:srgbClr val="00B050"/>
                </a:solidFill>
              </a:rPr>
              <a:t> </a:t>
            </a:r>
            <a:r>
              <a:rPr lang="eu-ES" sz="1000" dirty="0">
                <a:solidFill>
                  <a:schemeClr val="tx1"/>
                </a:solidFill>
              </a:rPr>
              <a:t>ordez.</a:t>
            </a:r>
          </a:p>
          <a:p>
            <a:pPr marL="144000" indent="-144000" algn="just">
              <a:spcAft>
                <a:spcPts val="600"/>
              </a:spcAft>
              <a:buFont typeface="Wingdings" panose="05000000000000000000" pitchFamily="2" charset="2"/>
              <a:buChar char="q"/>
            </a:pPr>
            <a:r>
              <a:rPr lang="eu-ES" sz="1000" dirty="0">
                <a:solidFill>
                  <a:schemeClr val="tx1"/>
                </a:solidFill>
              </a:rPr>
              <a:t>Herritarren interes orokorren inguruan eztabaidatzen da, ez interes partikularren inguruan.</a:t>
            </a:r>
          </a:p>
          <a:p>
            <a:pPr marL="144000" indent="-144000" algn="just">
              <a:spcAft>
                <a:spcPts val="600"/>
              </a:spcAft>
              <a:buFont typeface="Wingdings" panose="05000000000000000000" pitchFamily="2" charset="2"/>
              <a:buChar char="q"/>
            </a:pPr>
            <a:r>
              <a:rPr lang="eu-ES" sz="1000" dirty="0">
                <a:solidFill>
                  <a:schemeClr val="tx1"/>
                </a:solidFill>
              </a:rPr>
              <a:t>Prozesu horretan pertsona desberdinek hartzen dute parte, beraz, halako prozesuetan oinarrizko ezaugarria da aniztasuna.</a:t>
            </a:r>
          </a:p>
          <a:p>
            <a:pPr marL="144000" indent="-144000" algn="just">
              <a:spcAft>
                <a:spcPts val="600"/>
              </a:spcAft>
              <a:buFont typeface="Wingdings" panose="05000000000000000000" pitchFamily="2" charset="2"/>
              <a:buChar char="q"/>
            </a:pPr>
            <a:r>
              <a:rPr lang="eu-ES" sz="1000" dirty="0">
                <a:solidFill>
                  <a:schemeClr val="tx1"/>
                </a:solidFill>
              </a:rPr>
              <a:t>Hausnarketa aktiboa, lankidetza eta erantzukizun partekatua sustatzen dute, eta elkarrizketa bultzatzen dute.</a:t>
            </a:r>
          </a:p>
          <a:p>
            <a:pPr marL="144000" indent="-144000" algn="just">
              <a:buFont typeface="Wingdings" panose="05000000000000000000" pitchFamily="2" charset="2"/>
              <a:buChar char="q"/>
            </a:pPr>
            <a:r>
              <a:rPr lang="eu-ES" sz="1000" dirty="0">
                <a:solidFill>
                  <a:schemeClr val="tx1"/>
                </a:solidFill>
              </a:rPr>
              <a:t>Administrazioaren eta herritarren arteko komunikazioa hobetzen dute, eta arduradun politiko, herritar, talde eta teknikarien arteko eztabaidaguneak sortzen dituzte.</a:t>
            </a:r>
          </a:p>
          <a:p>
            <a:pPr algn="just"/>
            <a:endParaRPr lang="es-ES" sz="1000" dirty="0">
              <a:solidFill>
                <a:schemeClr val="tx1"/>
              </a:solidFill>
            </a:endParaRPr>
          </a:p>
          <a:p>
            <a:pPr algn="just"/>
            <a:r>
              <a:rPr lang="eu-ES" sz="1000" dirty="0">
                <a:solidFill>
                  <a:schemeClr val="tx1"/>
                </a:solidFill>
              </a:rPr>
              <a:t>Zentzu horretan, aurreratu beharra dago, irekitze eta irismen eredu “ezberdinetatik” abiatzen bagara ere, </a:t>
            </a:r>
            <a:r>
              <a:rPr lang="eu-ES" sz="1000" b="1" dirty="0">
                <a:solidFill>
                  <a:schemeClr val="accent1">
                    <a:lumMod val="75000"/>
                  </a:schemeClr>
                </a:solidFill>
              </a:rPr>
              <a:t>existitzen diren ia prozesu mota bezainbeste eredu daudela</a:t>
            </a:r>
            <a:r>
              <a:rPr lang="eu-ES" sz="1000" dirty="0">
                <a:solidFill>
                  <a:schemeClr val="tx1"/>
                </a:solidFill>
              </a:rPr>
              <a:t>, faseen, barne-antolaketaren, garapen ordenaren eta abarren arabera ezberdindu bereiz daitezkeenak.  </a:t>
            </a:r>
          </a:p>
        </p:txBody>
      </p:sp>
      <p:sp>
        <p:nvSpPr>
          <p:cNvPr id="3" name="Shape 91">
            <a:extLst>
              <a:ext uri="{FF2B5EF4-FFF2-40B4-BE49-F238E27FC236}">
                <a16:creationId xmlns:a16="http://schemas.microsoft.com/office/drawing/2014/main" id="{257B9702-3B24-4B7A-98EF-2D888FC61098}"/>
              </a:ext>
            </a:extLst>
          </p:cNvPr>
          <p:cNvSpPr txBox="1">
            <a:spLocks/>
          </p:cNvSpPr>
          <p:nvPr/>
        </p:nvSpPr>
        <p:spPr>
          <a:xfrm>
            <a:off x="560512" y="476672"/>
            <a:ext cx="8928992" cy="340735"/>
          </a:xfrm>
          <a:prstGeom prst="rect">
            <a:avLst/>
          </a:prstGeom>
        </p:spPr>
        <p:txBody>
          <a:bodyPr spcFirstLastPara="1" wrap="square" lIns="90000" tIns="46800" rIns="90000" bIns="46800" anchor="t" anchorCtr="0">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defTabSz="914400">
              <a:spcBef>
                <a:spcPts val="0"/>
              </a:spcBef>
              <a:spcAft>
                <a:spcPts val="0"/>
              </a:spcAft>
              <a:buClr>
                <a:srgbClr val="F67031"/>
              </a:buClr>
              <a:buSzPts val="3000"/>
            </a:pPr>
            <a:r>
              <a:rPr lang="eu-ES" sz="1600" b="1" dirty="0">
                <a:solidFill>
                  <a:schemeClr val="accent1">
                    <a:lumMod val="75000"/>
                  </a:schemeClr>
                </a:solidFill>
                <a:latin typeface="Arial" panose="020B0604020202020204" pitchFamily="34" charset="0"/>
                <a:ea typeface="Nunito Sans"/>
                <a:cs typeface="Arial" panose="020B0604020202020204" pitchFamily="34" charset="0"/>
                <a:sym typeface="Nunito Sans"/>
              </a:rPr>
              <a:t>Partaidetzazko aurrekontuen kontzeptuaren azalpena </a:t>
            </a:r>
          </a:p>
        </p:txBody>
      </p:sp>
    </p:spTree>
    <p:extLst>
      <p:ext uri="{BB962C8B-B14F-4D97-AF65-F5344CB8AC3E}">
        <p14:creationId xmlns:p14="http://schemas.microsoft.com/office/powerpoint/2010/main" val="32871354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9B2B340-5970-4CA1-AFDD-49EE1F41E2AA}"/>
              </a:ext>
            </a:extLst>
          </p:cNvPr>
          <p:cNvSpPr/>
          <p:nvPr/>
        </p:nvSpPr>
        <p:spPr>
          <a:xfrm>
            <a:off x="560512" y="767934"/>
            <a:ext cx="4392488" cy="2662267"/>
          </a:xfrm>
          <a:prstGeom prst="rect">
            <a:avLst/>
          </a:prstGeom>
        </p:spPr>
        <p:txBody>
          <a:bodyPr wrap="square">
            <a:spAutoFit/>
          </a:bodyPr>
          <a:lstStyle/>
          <a:p>
            <a:pPr algn="just"/>
            <a:r>
              <a:rPr lang="eu-ES" sz="1000" dirty="0">
                <a:solidFill>
                  <a:schemeClr val="tx1"/>
                </a:solidFill>
              </a:rPr>
              <a:t>Halere, </a:t>
            </a:r>
            <a:r>
              <a:rPr lang="eu-ES" sz="1000" b="1" dirty="0">
                <a:solidFill>
                  <a:schemeClr val="accent1">
                    <a:lumMod val="75000"/>
                  </a:schemeClr>
                </a:solidFill>
              </a:rPr>
              <a:t>kontuan hartu behar diren hainbat arrisku eta alderdi</a:t>
            </a:r>
            <a:r>
              <a:rPr lang="eu-ES" sz="1000" dirty="0">
                <a:solidFill>
                  <a:schemeClr val="tx1"/>
                </a:solidFill>
              </a:rPr>
              <a:t> dituzten prozesuak dira. Esaterako, beteko ez diren itxaropenak sortzea sorraraztea edo prozesuari dagokion aurrekontuaren murrizketek eta aurreko urteetako konpromisoek baldintzatzea. Horrez gain, gehiegi luzatzen diren prozesuak lantzen badira, kontu publiko horien onespen prozesua atzeratu daiteke.  </a:t>
            </a:r>
          </a:p>
          <a:p>
            <a:pPr algn="just"/>
            <a:endParaRPr lang="es-ES" sz="1000" dirty="0">
              <a:solidFill>
                <a:schemeClr val="tx1"/>
              </a:solidFill>
            </a:endParaRPr>
          </a:p>
          <a:p>
            <a:pPr algn="just"/>
            <a:r>
              <a:rPr lang="eu-ES" sz="1000" dirty="0">
                <a:solidFill>
                  <a:schemeClr val="tx1"/>
                </a:solidFill>
              </a:rPr>
              <a:t>Hori guztia dela eta, </a:t>
            </a:r>
            <a:r>
              <a:rPr lang="eu-ES" sz="1000" b="1" dirty="0">
                <a:solidFill>
                  <a:schemeClr val="accent1">
                    <a:lumMod val="75000"/>
                  </a:schemeClr>
                </a:solidFill>
              </a:rPr>
              <a:t>garrantzitsua da egiteari lotutako, eta jarraipenari eta kontrolari egindako, prozesuak diseinatzeko orduan honako hauei buruzko hausnarketa egitea: </a:t>
            </a:r>
            <a:r>
              <a:rPr lang="eu-ES" sz="1000" dirty="0">
                <a:solidFill>
                  <a:schemeClr val="tx1"/>
                </a:solidFill>
              </a:rPr>
              <a:t>zein emaitza lortu nahi diren, haiekin noraino heldu nahi den eta lurraldearen errealitate sozialaren arabera haiek gauzatzeko modu onena zein den (herritarrak zein mailatan hartzen duten parte, prozesua gauzatzeko dauden giza baliabideak zein materialak...).</a:t>
            </a:r>
          </a:p>
          <a:p>
            <a:pPr algn="just"/>
            <a:endParaRPr lang="es-ES" sz="1000" dirty="0">
              <a:solidFill>
                <a:schemeClr val="tx1"/>
              </a:solidFill>
            </a:endParaRPr>
          </a:p>
          <a:p>
            <a:pPr algn="just"/>
            <a:endParaRPr lang="es-ES" sz="1000" dirty="0">
              <a:solidFill>
                <a:schemeClr val="tx1"/>
              </a:solidFill>
            </a:endParaRPr>
          </a:p>
          <a:p>
            <a:pPr algn="just"/>
            <a:r>
              <a:rPr lang="eu-ES" sz="900" i="1" dirty="0">
                <a:solidFill>
                  <a:schemeClr val="tx1"/>
                </a:solidFill>
              </a:rPr>
              <a:t>OHARRA: Proiektu honetan parte hartzen duten udalerriren batean “Aurrekontu irekiak” terminoa erabili da (“Presupuestos Abiertos”). Oro har, kontzeptu bera da. Bi terminoen arteko aldea aztertzea ez da proiektu honen xedea.</a:t>
            </a:r>
          </a:p>
        </p:txBody>
      </p:sp>
      <p:pic>
        <p:nvPicPr>
          <p:cNvPr id="3" name="Imagen 2">
            <a:extLst>
              <a:ext uri="{FF2B5EF4-FFF2-40B4-BE49-F238E27FC236}">
                <a16:creationId xmlns:a16="http://schemas.microsoft.com/office/drawing/2014/main" id="{BBF75C25-9C02-4B79-BBBB-E3462169BA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5048" y="792088"/>
            <a:ext cx="3811217" cy="3573016"/>
          </a:xfrm>
          <a:prstGeom prst="rect">
            <a:avLst/>
          </a:prstGeom>
        </p:spPr>
      </p:pic>
    </p:spTree>
    <p:extLst>
      <p:ext uri="{BB962C8B-B14F-4D97-AF65-F5344CB8AC3E}">
        <p14:creationId xmlns:p14="http://schemas.microsoft.com/office/powerpoint/2010/main" val="3368363630"/>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o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DIN Condensed"/>
        <a:ea typeface="DIN Condensed"/>
        <a:cs typeface="DIN Condensed"/>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2000" b="0" i="0" u="none" strike="noStrike" cap="all" spc="-39"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821531" rtl="0" fontAlgn="auto" latinLnBrk="0" hangingPunct="0">
          <a:lnSpc>
            <a:spcPct val="100000"/>
          </a:lnSpc>
          <a:spcBef>
            <a:spcPts val="0"/>
          </a:spcBef>
          <a:spcAft>
            <a:spcPts val="0"/>
          </a:spcAft>
          <a:buClrTx/>
          <a:buSzTx/>
          <a:buFontTx/>
          <a:buNone/>
          <a:tabLst/>
          <a:defRPr kumimoji="0" sz="1400" b="0" i="0" u="none" strike="noStrike" cap="none" spc="-28"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7590</TotalTime>
  <Words>9546</Words>
  <Application>Microsoft Office PowerPoint</Application>
  <PresentationFormat>A4 (210 x 297 mm)</PresentationFormat>
  <Paragraphs>864</Paragraphs>
  <Slides>49</Slides>
  <Notes>2</Notes>
  <HiddenSlides>0</HiddenSlides>
  <MMClips>0</MMClips>
  <ScaleCrop>false</ScaleCrop>
  <HeadingPairs>
    <vt:vector size="6" baseType="variant">
      <vt:variant>
        <vt:lpstr>Erabilitako letra-tipoak</vt:lpstr>
      </vt:variant>
      <vt:variant>
        <vt:i4>8</vt:i4>
      </vt:variant>
      <vt:variant>
        <vt:lpstr>Gaia</vt:lpstr>
      </vt:variant>
      <vt:variant>
        <vt:i4>1</vt:i4>
      </vt:variant>
      <vt:variant>
        <vt:lpstr>Diapositiben tituluak</vt:lpstr>
      </vt:variant>
      <vt:variant>
        <vt:i4>49</vt:i4>
      </vt:variant>
    </vt:vector>
  </HeadingPairs>
  <TitlesOfParts>
    <vt:vector size="58" baseType="lpstr">
      <vt:lpstr>arial</vt:lpstr>
      <vt:lpstr>arial</vt:lpstr>
      <vt:lpstr>Calibri</vt:lpstr>
      <vt:lpstr>Gill Sans Light</vt:lpstr>
      <vt:lpstr>Helvetica Neue</vt:lpstr>
      <vt:lpstr>Nunito Sans</vt:lpstr>
      <vt:lpstr>Times New Roman</vt:lpstr>
      <vt:lpstr>Wingdings</vt:lpstr>
      <vt:lpstr>Diseño personalizado</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grupo compromiso #1: estrategia de actuación</dc:title>
  <dc:creator>ARAMENDI LANDA, Garbiñe</dc:creator>
  <cp:lastModifiedBy>ARAMENDI LANDA, Garbiñe</cp:lastModifiedBy>
  <cp:revision>558</cp:revision>
  <cp:lastPrinted>2020-02-14T07:33:35Z</cp:lastPrinted>
  <dcterms:modified xsi:type="dcterms:W3CDTF">2023-11-07T07:44:00Z</dcterms:modified>
</cp:coreProperties>
</file>